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56" r:id="rId2"/>
    <p:sldId id="258" r:id="rId3"/>
    <p:sldId id="261" r:id="rId4"/>
    <p:sldId id="286" r:id="rId5"/>
    <p:sldId id="287" r:id="rId6"/>
    <p:sldId id="285" r:id="rId7"/>
    <p:sldId id="262" r:id="rId8"/>
    <p:sldId id="263" r:id="rId9"/>
    <p:sldId id="275" r:id="rId10"/>
    <p:sldId id="276" r:id="rId11"/>
    <p:sldId id="282" r:id="rId12"/>
    <p:sldId id="283" r:id="rId13"/>
    <p:sldId id="264" r:id="rId14"/>
    <p:sldId id="265" r:id="rId15"/>
    <p:sldId id="266" r:id="rId16"/>
    <p:sldId id="267" r:id="rId17"/>
    <p:sldId id="292" r:id="rId18"/>
    <p:sldId id="293" r:id="rId19"/>
    <p:sldId id="268" r:id="rId20"/>
    <p:sldId id="277" r:id="rId21"/>
    <p:sldId id="269" r:id="rId22"/>
    <p:sldId id="281" r:id="rId23"/>
    <p:sldId id="278" r:id="rId24"/>
    <p:sldId id="279" r:id="rId25"/>
    <p:sldId id="280" r:id="rId26"/>
    <p:sldId id="288" r:id="rId27"/>
    <p:sldId id="289" r:id="rId28"/>
    <p:sldId id="290" r:id="rId29"/>
    <p:sldId id="291"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9" autoAdjust="0"/>
    <p:restoredTop sz="94718" autoAdjust="0"/>
  </p:normalViewPr>
  <p:slideViewPr>
    <p:cSldViewPr>
      <p:cViewPr varScale="1">
        <p:scale>
          <a:sx n="105" d="100"/>
          <a:sy n="105" d="100"/>
        </p:scale>
        <p:origin x="-96"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2BF26C-A5A4-4BF4-A8EA-6BA38108C85E}" type="datetimeFigureOut">
              <a:rPr lang="fr-CA" smtClean="0"/>
              <a:t>2013-11-13</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9745C-51F7-48A0-B023-038D77F9459E}" type="slidenum">
              <a:rPr lang="fr-CA" smtClean="0"/>
              <a:t>‹N°›</a:t>
            </a:fld>
            <a:endParaRPr lang="fr-CA"/>
          </a:p>
        </p:txBody>
      </p:sp>
    </p:spTree>
    <p:extLst>
      <p:ext uri="{BB962C8B-B14F-4D97-AF65-F5344CB8AC3E}">
        <p14:creationId xmlns:p14="http://schemas.microsoft.com/office/powerpoint/2010/main" val="1421084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E59745C-51F7-48A0-B023-038D77F9459E}" type="slidenum">
              <a:rPr lang="fr-CA" smtClean="0"/>
              <a:t>23</a:t>
            </a:fld>
            <a:endParaRPr lang="fr-CA"/>
          </a:p>
        </p:txBody>
      </p:sp>
    </p:spTree>
    <p:extLst>
      <p:ext uri="{BB962C8B-B14F-4D97-AF65-F5344CB8AC3E}">
        <p14:creationId xmlns:p14="http://schemas.microsoft.com/office/powerpoint/2010/main" val="2657950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DCDC94F3-088E-43D4-B7A4-47C49FD82ABD}" type="datetimeFigureOut">
              <a:rPr lang="fr-CA" smtClean="0"/>
              <a:t>2013-11-13</a:t>
            </a:fld>
            <a:endParaRPr lang="fr-CA"/>
          </a:p>
        </p:txBody>
      </p:sp>
      <p:sp>
        <p:nvSpPr>
          <p:cNvPr id="17" name="Espace réservé du pied de page 16"/>
          <p:cNvSpPr>
            <a:spLocks noGrp="1"/>
          </p:cNvSpPr>
          <p:nvPr>
            <p:ph type="ftr" sz="quarter" idx="11"/>
          </p:nvPr>
        </p:nvSpPr>
        <p:spPr/>
        <p:txBody>
          <a:bodyPr/>
          <a:lstStyle>
            <a:extLst/>
          </a:lstStyle>
          <a:p>
            <a:endParaRPr lang="fr-CA"/>
          </a:p>
        </p:txBody>
      </p:sp>
      <p:sp>
        <p:nvSpPr>
          <p:cNvPr id="29" name="Espace réservé du numéro de diapositive 28"/>
          <p:cNvSpPr>
            <a:spLocks noGrp="1"/>
          </p:cNvSpPr>
          <p:nvPr>
            <p:ph type="sldNum" sz="quarter" idx="12"/>
          </p:nvPr>
        </p:nvSpPr>
        <p:spPr/>
        <p:txBody>
          <a:bodyPr/>
          <a:lstStyle>
            <a:extLst/>
          </a:lstStyle>
          <a:p>
            <a:fld id="{A0C0CD4A-925A-499F-A0BE-E3E12CF0DE4A}" type="slidenum">
              <a:rPr lang="fr-CA" smtClean="0"/>
              <a:t>‹N°›</a:t>
            </a:fld>
            <a:endParaRPr lang="fr-CA"/>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Modifiez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CDC94F3-088E-43D4-B7A4-47C49FD82ABD}" type="datetimeFigureOut">
              <a:rPr lang="fr-CA" smtClean="0"/>
              <a:t>2013-11-13</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A0C0CD4A-925A-499F-A0BE-E3E12CF0DE4A}"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CDC94F3-088E-43D4-B7A4-47C49FD82ABD}" type="datetimeFigureOut">
              <a:rPr lang="fr-CA" smtClean="0"/>
              <a:t>2013-11-13</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A0C0CD4A-925A-499F-A0BE-E3E12CF0DE4A}"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CDC94F3-088E-43D4-B7A4-47C49FD82ABD}" type="datetimeFigureOut">
              <a:rPr lang="fr-CA" smtClean="0"/>
              <a:t>2013-11-13</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A0C0CD4A-925A-499F-A0BE-E3E12CF0DE4A}"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DCDC94F3-088E-43D4-B7A4-47C49FD82ABD}" type="datetimeFigureOut">
              <a:rPr lang="fr-CA" smtClean="0"/>
              <a:t>2013-11-13</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A0C0CD4A-925A-499F-A0BE-E3E12CF0DE4A}" type="slidenum">
              <a:rPr lang="fr-CA" smtClean="0"/>
              <a:t>‹N°›</a:t>
            </a:fld>
            <a:endParaRPr lang="fr-CA"/>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Modifiez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CDC94F3-088E-43D4-B7A4-47C49FD82ABD}" type="datetimeFigureOut">
              <a:rPr lang="fr-CA" smtClean="0"/>
              <a:t>2013-11-13</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A0C0CD4A-925A-499F-A0BE-E3E12CF0DE4A}"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DCDC94F3-088E-43D4-B7A4-47C49FD82ABD}" type="datetimeFigureOut">
              <a:rPr lang="fr-CA" smtClean="0"/>
              <a:t>2013-11-13</a:t>
            </a:fld>
            <a:endParaRPr lang="fr-CA"/>
          </a:p>
        </p:txBody>
      </p:sp>
      <p:sp>
        <p:nvSpPr>
          <p:cNvPr id="8" name="Espace réservé du pied de page 7"/>
          <p:cNvSpPr>
            <a:spLocks noGrp="1"/>
          </p:cNvSpPr>
          <p:nvPr>
            <p:ph type="ftr" sz="quarter" idx="11"/>
          </p:nvPr>
        </p:nvSpPr>
        <p:spPr/>
        <p:txBody>
          <a:bodyPr/>
          <a:lstStyle>
            <a:extLst/>
          </a:lstStyle>
          <a:p>
            <a:endParaRPr lang="fr-CA"/>
          </a:p>
        </p:txBody>
      </p:sp>
      <p:sp>
        <p:nvSpPr>
          <p:cNvPr id="9" name="Espace réservé du numéro de diapositive 8"/>
          <p:cNvSpPr>
            <a:spLocks noGrp="1"/>
          </p:cNvSpPr>
          <p:nvPr>
            <p:ph type="sldNum" sz="quarter" idx="12"/>
          </p:nvPr>
        </p:nvSpPr>
        <p:spPr/>
        <p:txBody>
          <a:bodyPr/>
          <a:lstStyle>
            <a:extLst/>
          </a:lstStyle>
          <a:p>
            <a:fld id="{A0C0CD4A-925A-499F-A0BE-E3E12CF0DE4A}" type="slidenum">
              <a:rPr lang="fr-CA" smtClean="0"/>
              <a:t>‹N°›</a:t>
            </a:fld>
            <a:endParaRPr lang="fr-CA"/>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DCDC94F3-088E-43D4-B7A4-47C49FD82ABD}" type="datetimeFigureOut">
              <a:rPr lang="fr-CA" smtClean="0"/>
              <a:t>2013-11-13</a:t>
            </a:fld>
            <a:endParaRPr lang="fr-CA"/>
          </a:p>
        </p:txBody>
      </p:sp>
      <p:sp>
        <p:nvSpPr>
          <p:cNvPr id="4" name="Espace réservé du pied de page 3"/>
          <p:cNvSpPr>
            <a:spLocks noGrp="1"/>
          </p:cNvSpPr>
          <p:nvPr>
            <p:ph type="ftr" sz="quarter" idx="11"/>
          </p:nvPr>
        </p:nvSpPr>
        <p:spPr/>
        <p:txBody>
          <a:bodyPr/>
          <a:lstStyle>
            <a:extLst/>
          </a:lstStyle>
          <a:p>
            <a:endParaRPr lang="fr-CA"/>
          </a:p>
        </p:txBody>
      </p:sp>
      <p:sp>
        <p:nvSpPr>
          <p:cNvPr id="5" name="Espace réservé du numéro de diapositive 4"/>
          <p:cNvSpPr>
            <a:spLocks noGrp="1"/>
          </p:cNvSpPr>
          <p:nvPr>
            <p:ph type="sldNum" sz="quarter" idx="12"/>
          </p:nvPr>
        </p:nvSpPr>
        <p:spPr/>
        <p:txBody>
          <a:bodyPr/>
          <a:lstStyle>
            <a:extLst/>
          </a:lstStyle>
          <a:p>
            <a:fld id="{A0C0CD4A-925A-499F-A0BE-E3E12CF0DE4A}"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DCDC94F3-088E-43D4-B7A4-47C49FD82ABD}" type="datetimeFigureOut">
              <a:rPr lang="fr-CA" smtClean="0"/>
              <a:t>2013-11-13</a:t>
            </a:fld>
            <a:endParaRPr lang="fr-CA"/>
          </a:p>
        </p:txBody>
      </p:sp>
      <p:sp>
        <p:nvSpPr>
          <p:cNvPr id="3" name="Espace réservé du pied de page 2"/>
          <p:cNvSpPr>
            <a:spLocks noGrp="1"/>
          </p:cNvSpPr>
          <p:nvPr>
            <p:ph type="ftr" sz="quarter" idx="11"/>
          </p:nvPr>
        </p:nvSpPr>
        <p:spPr/>
        <p:txBody>
          <a:bodyPr/>
          <a:lstStyle>
            <a:extLst/>
          </a:lstStyle>
          <a:p>
            <a:endParaRPr lang="fr-CA"/>
          </a:p>
        </p:txBody>
      </p:sp>
      <p:sp>
        <p:nvSpPr>
          <p:cNvPr id="4" name="Espace réservé du numéro de diapositive 3"/>
          <p:cNvSpPr>
            <a:spLocks noGrp="1"/>
          </p:cNvSpPr>
          <p:nvPr>
            <p:ph type="sldNum" sz="quarter" idx="12"/>
          </p:nvPr>
        </p:nvSpPr>
        <p:spPr/>
        <p:txBody>
          <a:bodyPr/>
          <a:lstStyle>
            <a:extLst/>
          </a:lstStyle>
          <a:p>
            <a:fld id="{A0C0CD4A-925A-499F-A0BE-E3E12CF0DE4A}"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CDC94F3-088E-43D4-B7A4-47C49FD82ABD}" type="datetimeFigureOut">
              <a:rPr lang="fr-CA" smtClean="0"/>
              <a:t>2013-11-13</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A0C0CD4A-925A-499F-A0BE-E3E12CF0DE4A}"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DCDC94F3-088E-43D4-B7A4-47C49FD82ABD}" type="datetimeFigureOut">
              <a:rPr lang="fr-CA" smtClean="0"/>
              <a:t>2013-11-13</a:t>
            </a:fld>
            <a:endParaRPr lang="fr-CA"/>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CA"/>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A0C0CD4A-925A-499F-A0BE-E3E12CF0DE4A}"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Modifiez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CDC94F3-088E-43D4-B7A4-47C49FD82ABD}" type="datetimeFigureOut">
              <a:rPr lang="fr-CA" smtClean="0"/>
              <a:t>2013-11-13</a:t>
            </a:fld>
            <a:endParaRPr lang="fr-CA"/>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CA"/>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0C0CD4A-925A-499F-A0BE-E3E12CF0DE4A}" type="slidenum">
              <a:rPr lang="fr-CA" smtClean="0"/>
              <a:t>‹N°›</a:t>
            </a:fld>
            <a:endParaRPr lang="fr-CA"/>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xml"/><Relationship Id="rId5" Type="http://schemas.openxmlformats.org/officeDocument/2006/relationships/image" Target="../media/image81.png"/><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xml"/><Relationship Id="rId5" Type="http://schemas.openxmlformats.org/officeDocument/2006/relationships/image" Target="../media/image85.png"/><Relationship Id="rId4" Type="http://schemas.openxmlformats.org/officeDocument/2006/relationships/image" Target="../media/image84.png"/></Relationships>
</file>

<file path=ppt/slides/_rels/slide2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CA" sz="6000" dirty="0" smtClean="0"/>
              <a:t>Les bases </a:t>
            </a:r>
            <a:r>
              <a:rPr lang="en-CA" sz="6000" dirty="0" err="1" smtClean="0"/>
              <a:t>d’excel</a:t>
            </a:r>
            <a:endParaRPr lang="fr-CA" sz="6000" dirty="0"/>
          </a:p>
        </p:txBody>
      </p:sp>
      <p:sp>
        <p:nvSpPr>
          <p:cNvPr id="3" name="Sous-titre 2"/>
          <p:cNvSpPr>
            <a:spLocks noGrp="1"/>
          </p:cNvSpPr>
          <p:nvPr>
            <p:ph type="subTitle" idx="1"/>
          </p:nvPr>
        </p:nvSpPr>
        <p:spPr/>
        <p:txBody>
          <a:bodyPr/>
          <a:lstStyle/>
          <a:p>
            <a:r>
              <a:rPr lang="fr-CA" dirty="0" smtClean="0"/>
              <a:t>Crée</a:t>
            </a:r>
            <a:r>
              <a:rPr lang="en-CA" dirty="0" smtClean="0"/>
              <a:t> par : Mathieu </a:t>
            </a:r>
            <a:r>
              <a:rPr lang="en-CA" dirty="0" err="1" smtClean="0"/>
              <a:t>Laporte</a:t>
            </a:r>
            <a:endParaRPr lang="fr-CA" dirty="0"/>
          </a:p>
        </p:txBody>
      </p:sp>
      <p:pic>
        <p:nvPicPr>
          <p:cNvPr id="2049" name="image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065" y="1340768"/>
            <a:ext cx="15049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65" y="228600"/>
            <a:ext cx="5947167" cy="1001585"/>
          </a:xfrm>
          <a:prstGeom prst="rect">
            <a:avLst/>
          </a:prstGeom>
          <a:solidFill>
            <a:srgbClr val="FFFFFF">
              <a:alpha val="39000"/>
            </a:srgbClr>
          </a:solidFill>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Tree>
    <p:extLst>
      <p:ext uri="{BB962C8B-B14F-4D97-AF65-F5344CB8AC3E}">
        <p14:creationId xmlns:p14="http://schemas.microsoft.com/office/powerpoint/2010/main" val="1043613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La mise en forme.</a:t>
            </a:r>
            <a:endParaRPr lang="fr-CA" dirty="0"/>
          </a:p>
        </p:txBody>
      </p:sp>
      <p:sp>
        <p:nvSpPr>
          <p:cNvPr id="8" name="ZoneTexte 7"/>
          <p:cNvSpPr txBox="1"/>
          <p:nvPr/>
        </p:nvSpPr>
        <p:spPr>
          <a:xfrm>
            <a:off x="1022773" y="1246003"/>
            <a:ext cx="8121227" cy="369332"/>
          </a:xfrm>
          <a:prstGeom prst="rect">
            <a:avLst/>
          </a:prstGeom>
          <a:noFill/>
        </p:spPr>
        <p:txBody>
          <a:bodyPr wrap="square" rtlCol="0">
            <a:spAutoFit/>
          </a:bodyPr>
          <a:lstStyle/>
          <a:p>
            <a:pPr algn="just"/>
            <a:r>
              <a:rPr lang="fr-CA" u="sng" dirty="0" smtClean="0"/>
              <a:t>Figer les volets (Suite) :</a:t>
            </a:r>
            <a:endParaRPr lang="fr-CA" u="sng" dirty="0"/>
          </a:p>
        </p:txBody>
      </p:sp>
      <p:pic>
        <p:nvPicPr>
          <p:cNvPr id="2050"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3" y="2288725"/>
            <a:ext cx="25428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OGLU1\RedirectedFolders\mlaporte\Desktop\Cap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31" y="4426247"/>
            <a:ext cx="3168352" cy="105611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Connecteur droit avec flèche 24"/>
          <p:cNvCxnSpPr/>
          <p:nvPr/>
        </p:nvCxnSpPr>
        <p:spPr>
          <a:xfrm>
            <a:off x="2215212" y="3549689"/>
            <a:ext cx="0" cy="72008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2052" name="Picture 4"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3283" y="1088682"/>
            <a:ext cx="1976636" cy="197663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GOGLU1\RedirectedFolders\mlaporte\Desktop\Captur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814039"/>
            <a:ext cx="1645964" cy="25259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OGLU1\RedirectedFolders\mlaporte\Desktop\Captur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3573579"/>
            <a:ext cx="2706347" cy="151345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OGLU1\RedirectedFolders\mlaporte\Desktop\Captur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6600" y="5508235"/>
            <a:ext cx="2485660" cy="1156121"/>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p:cNvSpPr txBox="1"/>
          <p:nvPr/>
        </p:nvSpPr>
        <p:spPr>
          <a:xfrm>
            <a:off x="1022773" y="1615335"/>
            <a:ext cx="1944216" cy="461665"/>
          </a:xfrm>
          <a:prstGeom prst="rect">
            <a:avLst/>
          </a:prstGeom>
          <a:noFill/>
        </p:spPr>
        <p:txBody>
          <a:bodyPr wrap="square" rtlCol="0">
            <a:spAutoFit/>
          </a:bodyPr>
          <a:lstStyle/>
          <a:p>
            <a:r>
              <a:rPr lang="fr-CA" sz="1200" dirty="0"/>
              <a:t>1</a:t>
            </a:r>
            <a:r>
              <a:rPr lang="fr-CA" sz="1200" dirty="0" smtClean="0"/>
              <a:t>.    Figer la première ligne horizontales.</a:t>
            </a:r>
          </a:p>
        </p:txBody>
      </p:sp>
      <p:sp>
        <p:nvSpPr>
          <p:cNvPr id="37" name="ZoneTexte 36"/>
          <p:cNvSpPr txBox="1"/>
          <p:nvPr/>
        </p:nvSpPr>
        <p:spPr>
          <a:xfrm>
            <a:off x="748947" y="3573579"/>
            <a:ext cx="1440160" cy="553998"/>
          </a:xfrm>
          <a:prstGeom prst="rect">
            <a:avLst/>
          </a:prstGeom>
          <a:noFill/>
        </p:spPr>
        <p:txBody>
          <a:bodyPr wrap="square" rtlCol="0">
            <a:spAutoFit/>
          </a:bodyPr>
          <a:lstStyle/>
          <a:p>
            <a:pPr algn="r"/>
            <a:r>
              <a:rPr lang="fr-CA" sz="1000" dirty="0" smtClean="0"/>
              <a:t>Après de déroulement de la barre de défilement vers le bas.</a:t>
            </a:r>
          </a:p>
        </p:txBody>
      </p:sp>
      <p:cxnSp>
        <p:nvCxnSpPr>
          <p:cNvPr id="39" name="Connecteur droit avec flèche 38"/>
          <p:cNvCxnSpPr/>
          <p:nvPr/>
        </p:nvCxnSpPr>
        <p:spPr>
          <a:xfrm>
            <a:off x="5868144" y="1988840"/>
            <a:ext cx="1224136"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41" name="ZoneTexte 40"/>
          <p:cNvSpPr txBox="1"/>
          <p:nvPr/>
        </p:nvSpPr>
        <p:spPr>
          <a:xfrm>
            <a:off x="5760132" y="1292169"/>
            <a:ext cx="1440160" cy="707886"/>
          </a:xfrm>
          <a:prstGeom prst="rect">
            <a:avLst/>
          </a:prstGeom>
          <a:noFill/>
        </p:spPr>
        <p:txBody>
          <a:bodyPr wrap="square" rtlCol="0">
            <a:spAutoFit/>
          </a:bodyPr>
          <a:lstStyle/>
          <a:p>
            <a:pPr algn="ctr"/>
            <a:r>
              <a:rPr lang="fr-CA" sz="1000" dirty="0" smtClean="0"/>
              <a:t>Après le déroulement de la barre de défilement vers la droite.</a:t>
            </a:r>
          </a:p>
        </p:txBody>
      </p:sp>
      <p:cxnSp>
        <p:nvCxnSpPr>
          <p:cNvPr id="42" name="Connecteur droit avec flèche 41"/>
          <p:cNvCxnSpPr/>
          <p:nvPr/>
        </p:nvCxnSpPr>
        <p:spPr>
          <a:xfrm flipV="1">
            <a:off x="6480212" y="4127577"/>
            <a:ext cx="0" cy="65797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43" name="ZoneTexte 42"/>
          <p:cNvSpPr txBox="1"/>
          <p:nvPr/>
        </p:nvSpPr>
        <p:spPr>
          <a:xfrm>
            <a:off x="6595822" y="5087031"/>
            <a:ext cx="2224650" cy="400110"/>
          </a:xfrm>
          <a:prstGeom prst="rect">
            <a:avLst/>
          </a:prstGeom>
          <a:noFill/>
        </p:spPr>
        <p:txBody>
          <a:bodyPr wrap="square" rtlCol="0">
            <a:spAutoFit/>
          </a:bodyPr>
          <a:lstStyle/>
          <a:p>
            <a:r>
              <a:rPr lang="fr-CA" sz="1000" dirty="0" smtClean="0"/>
              <a:t>Après le déroulement de la barre de défilement vers le bas et vers la droite.</a:t>
            </a:r>
          </a:p>
        </p:txBody>
      </p:sp>
      <p:sp>
        <p:nvSpPr>
          <p:cNvPr id="44" name="ZoneTexte 43"/>
          <p:cNvSpPr txBox="1"/>
          <p:nvPr/>
        </p:nvSpPr>
        <p:spPr>
          <a:xfrm>
            <a:off x="3995936" y="5353986"/>
            <a:ext cx="1406771" cy="400110"/>
          </a:xfrm>
          <a:prstGeom prst="rect">
            <a:avLst/>
          </a:prstGeom>
          <a:noFill/>
        </p:spPr>
        <p:txBody>
          <a:bodyPr wrap="square" rtlCol="0">
            <a:spAutoFit/>
          </a:bodyPr>
          <a:lstStyle/>
          <a:p>
            <a:r>
              <a:rPr lang="fr-CA" sz="1000" dirty="0" smtClean="0"/>
              <a:t>Ligne indiquant où les volets sont figés.</a:t>
            </a:r>
          </a:p>
        </p:txBody>
      </p:sp>
      <p:cxnSp>
        <p:nvCxnSpPr>
          <p:cNvPr id="46" name="Connecteur droit avec flèche 45"/>
          <p:cNvCxnSpPr/>
          <p:nvPr/>
        </p:nvCxnSpPr>
        <p:spPr>
          <a:xfrm flipV="1">
            <a:off x="4247964" y="4954305"/>
            <a:ext cx="252028" cy="3803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8" name="Connecteur droit avec flèche 47"/>
          <p:cNvCxnSpPr/>
          <p:nvPr/>
        </p:nvCxnSpPr>
        <p:spPr>
          <a:xfrm>
            <a:off x="6588224" y="5144459"/>
            <a:ext cx="0" cy="32590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1" name="Connecteur droit 50"/>
          <p:cNvCxnSpPr/>
          <p:nvPr/>
        </p:nvCxnSpPr>
        <p:spPr>
          <a:xfrm flipH="1">
            <a:off x="4259499" y="4797152"/>
            <a:ext cx="2220713" cy="528260"/>
          </a:xfrm>
          <a:prstGeom prst="line">
            <a:avLst/>
          </a:prstGeom>
        </p:spPr>
        <p:style>
          <a:lnRef idx="2">
            <a:schemeClr val="accent4"/>
          </a:lnRef>
          <a:fillRef idx="0">
            <a:schemeClr val="accent4"/>
          </a:fillRef>
          <a:effectRef idx="1">
            <a:schemeClr val="accent4"/>
          </a:effectRef>
          <a:fontRef idx="minor">
            <a:schemeClr val="tx1"/>
          </a:fontRef>
        </p:style>
      </p:cxnSp>
      <p:sp>
        <p:nvSpPr>
          <p:cNvPr id="24" name="Ellipse 23"/>
          <p:cNvSpPr/>
          <p:nvPr/>
        </p:nvSpPr>
        <p:spPr>
          <a:xfrm>
            <a:off x="1898790" y="2665762"/>
            <a:ext cx="632844" cy="144016"/>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sp>
        <p:nvSpPr>
          <p:cNvPr id="26" name="Ellipse 25"/>
          <p:cNvSpPr/>
          <p:nvPr/>
        </p:nvSpPr>
        <p:spPr>
          <a:xfrm>
            <a:off x="1868204" y="4917266"/>
            <a:ext cx="632844" cy="144016"/>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sp>
        <p:nvSpPr>
          <p:cNvPr id="27" name="Ellipse 26"/>
          <p:cNvSpPr/>
          <p:nvPr/>
        </p:nvSpPr>
        <p:spPr>
          <a:xfrm>
            <a:off x="4644008" y="4005064"/>
            <a:ext cx="632844" cy="144016"/>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sp>
        <p:nvSpPr>
          <p:cNvPr id="28" name="Ellipse 27"/>
          <p:cNvSpPr/>
          <p:nvPr/>
        </p:nvSpPr>
        <p:spPr>
          <a:xfrm>
            <a:off x="6883870" y="6014287"/>
            <a:ext cx="632844" cy="144016"/>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sp>
        <p:nvSpPr>
          <p:cNvPr id="29" name="Ellipse 28"/>
          <p:cNvSpPr/>
          <p:nvPr/>
        </p:nvSpPr>
        <p:spPr>
          <a:xfrm rot="5400000">
            <a:off x="3755186" y="2036122"/>
            <a:ext cx="1345596" cy="144016"/>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sp>
        <p:nvSpPr>
          <p:cNvPr id="30" name="Ellipse 29"/>
          <p:cNvSpPr/>
          <p:nvPr/>
        </p:nvSpPr>
        <p:spPr>
          <a:xfrm rot="5400000">
            <a:off x="7386480" y="2036122"/>
            <a:ext cx="1345596" cy="144016"/>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sp>
        <p:nvSpPr>
          <p:cNvPr id="31" name="Titre 5"/>
          <p:cNvSpPr txBox="1">
            <a:spLocks/>
          </p:cNvSpPr>
          <p:nvPr/>
        </p:nvSpPr>
        <p:spPr>
          <a:xfrm>
            <a:off x="8172401" y="112068"/>
            <a:ext cx="720080"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8/10</a:t>
            </a:r>
            <a:endParaRPr lang="fr-CA" sz="1600" dirty="0"/>
          </a:p>
        </p:txBody>
      </p:sp>
    </p:spTree>
    <p:extLst>
      <p:ext uri="{BB962C8B-B14F-4D97-AF65-F5344CB8AC3E}">
        <p14:creationId xmlns:p14="http://schemas.microsoft.com/office/powerpoint/2010/main" val="784360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7772400" cy="1101824"/>
          </a:xfrm>
        </p:spPr>
        <p:txBody>
          <a:bodyPr/>
          <a:lstStyle/>
          <a:p>
            <a:r>
              <a:rPr lang="en-CA" dirty="0" err="1" smtClean="0"/>
              <a:t>Mise</a:t>
            </a:r>
            <a:r>
              <a:rPr lang="en-CA" dirty="0" smtClean="0"/>
              <a:t> en situation.</a:t>
            </a:r>
            <a:endParaRPr lang="fr-CA" dirty="0"/>
          </a:p>
        </p:txBody>
      </p:sp>
      <p:sp>
        <p:nvSpPr>
          <p:cNvPr id="8" name="ZoneTexte 7"/>
          <p:cNvSpPr txBox="1"/>
          <p:nvPr/>
        </p:nvSpPr>
        <p:spPr>
          <a:xfrm>
            <a:off x="899592" y="1268760"/>
            <a:ext cx="7920880" cy="3693319"/>
          </a:xfrm>
          <a:prstGeom prst="rect">
            <a:avLst/>
          </a:prstGeom>
          <a:noFill/>
        </p:spPr>
        <p:txBody>
          <a:bodyPr wrap="square" rtlCol="0">
            <a:spAutoFit/>
          </a:bodyPr>
          <a:lstStyle/>
          <a:p>
            <a:pPr algn="just"/>
            <a:r>
              <a:rPr lang="fr-CA" dirty="0" smtClean="0"/>
              <a:t>Vous </a:t>
            </a:r>
            <a:r>
              <a:rPr lang="fr-CA" dirty="0"/>
              <a:t>êtes coordonnateur régional chez Communautique pour le projet Stages pour les jeunes. Un de vos animateurs vous appelle vous demandant de l’aide concernant la gestion de ses participants. Évidemment, vous voulez l’aider et jugez que la façon la plus efficace serait de créer un fichier Excel permettant de gérer ce flot de participants</a:t>
            </a:r>
            <a:r>
              <a:rPr lang="fr-CA" dirty="0" smtClean="0"/>
              <a:t>.</a:t>
            </a:r>
          </a:p>
          <a:p>
            <a:pPr algn="just"/>
            <a:r>
              <a:rPr lang="fr-CA" dirty="0" smtClean="0"/>
              <a:t> </a:t>
            </a:r>
            <a:endParaRPr lang="fr-CA" dirty="0"/>
          </a:p>
          <a:p>
            <a:pPr algn="just"/>
            <a:r>
              <a:rPr lang="fr-CA" dirty="0" smtClean="0"/>
              <a:t>Le </a:t>
            </a:r>
            <a:r>
              <a:rPr lang="fr-CA" dirty="0"/>
              <a:t>bon déroulement du projet nécessite la réalisation de quelques objectifs que vous devrez garder en tête : maximiser le nombre de nouveaux participants, offrir une dynamique d’ateliers qui permettent l’autonomisation des participants, la diversification des formules d’ateliers et la nécessité de produire des statistiques</a:t>
            </a:r>
            <a:r>
              <a:rPr lang="fr-CA" dirty="0" smtClean="0"/>
              <a:t>.</a:t>
            </a:r>
          </a:p>
          <a:p>
            <a:pPr algn="just"/>
            <a:endParaRPr lang="fr-CA" dirty="0"/>
          </a:p>
          <a:p>
            <a:pPr algn="just"/>
            <a:r>
              <a:rPr lang="fr-CA" dirty="0" smtClean="0"/>
              <a:t>Vous </a:t>
            </a:r>
            <a:r>
              <a:rPr lang="fr-CA" dirty="0"/>
              <a:t>avez déjà cumulé plusieurs inscriptions et ne vous reste qu’à créer ce fichier idéal.</a:t>
            </a:r>
          </a:p>
        </p:txBody>
      </p:sp>
      <p:sp>
        <p:nvSpPr>
          <p:cNvPr id="9" name="Titre 5"/>
          <p:cNvSpPr txBox="1">
            <a:spLocks/>
          </p:cNvSpPr>
          <p:nvPr/>
        </p:nvSpPr>
        <p:spPr>
          <a:xfrm>
            <a:off x="8172401" y="112068"/>
            <a:ext cx="720080"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9/10</a:t>
            </a:r>
            <a:endParaRPr lang="fr-CA" sz="1600" dirty="0"/>
          </a:p>
        </p:txBody>
      </p:sp>
    </p:spTree>
    <p:extLst>
      <p:ext uri="{BB962C8B-B14F-4D97-AF65-F5344CB8AC3E}">
        <p14:creationId xmlns:p14="http://schemas.microsoft.com/office/powerpoint/2010/main" val="1181877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Définition</a:t>
            </a:r>
            <a:r>
              <a:rPr lang="en-CA" dirty="0" smtClean="0"/>
              <a:t> des </a:t>
            </a:r>
            <a:r>
              <a:rPr lang="fr-CA" dirty="0" smtClean="0"/>
              <a:t>besoins et mise en page (exercice)</a:t>
            </a:r>
            <a:r>
              <a:rPr lang="en-CA" dirty="0" smtClean="0"/>
              <a:t>.</a:t>
            </a:r>
            <a:endParaRPr lang="fr-CA" dirty="0"/>
          </a:p>
        </p:txBody>
      </p:sp>
      <p:sp>
        <p:nvSpPr>
          <p:cNvPr id="8" name="ZoneTexte 7"/>
          <p:cNvSpPr txBox="1"/>
          <p:nvPr/>
        </p:nvSpPr>
        <p:spPr>
          <a:xfrm>
            <a:off x="899592" y="2350621"/>
            <a:ext cx="5544616" cy="646331"/>
          </a:xfrm>
          <a:prstGeom prst="rect">
            <a:avLst/>
          </a:prstGeom>
          <a:noFill/>
        </p:spPr>
        <p:txBody>
          <a:bodyPr wrap="square" rtlCol="0">
            <a:spAutoFit/>
          </a:bodyPr>
          <a:lstStyle/>
          <a:p>
            <a:pPr algn="just"/>
            <a:r>
              <a:rPr lang="fr-CA" u="sng" dirty="0" smtClean="0"/>
              <a:t>Ce que doit contenir le document :</a:t>
            </a:r>
          </a:p>
          <a:p>
            <a:pPr algn="just"/>
            <a:endParaRPr lang="fr-CA" u="sng" dirty="0"/>
          </a:p>
        </p:txBody>
      </p:sp>
      <p:sp>
        <p:nvSpPr>
          <p:cNvPr id="14" name="ZoneTexte 13"/>
          <p:cNvSpPr txBox="1"/>
          <p:nvPr/>
        </p:nvSpPr>
        <p:spPr>
          <a:xfrm>
            <a:off x="899592" y="3128188"/>
            <a:ext cx="6450805" cy="2893100"/>
          </a:xfrm>
          <a:prstGeom prst="rect">
            <a:avLst/>
          </a:prstGeom>
          <a:noFill/>
        </p:spPr>
        <p:txBody>
          <a:bodyPr wrap="none" rtlCol="0">
            <a:spAutoFit/>
          </a:bodyPr>
          <a:lstStyle/>
          <a:p>
            <a:pPr lvl="0"/>
            <a:r>
              <a:rPr lang="fr-CA" sz="1400" dirty="0" smtClean="0"/>
              <a:t>1. Avoir </a:t>
            </a:r>
            <a:r>
              <a:rPr lang="fr-CA" sz="1400" dirty="0"/>
              <a:t>des volets figés</a:t>
            </a:r>
            <a:r>
              <a:rPr lang="fr-CA" sz="1400" dirty="0" smtClean="0"/>
              <a:t>;</a:t>
            </a:r>
          </a:p>
          <a:p>
            <a:pPr lvl="0"/>
            <a:endParaRPr lang="fr-CA" sz="1400" dirty="0"/>
          </a:p>
          <a:p>
            <a:pPr lvl="0"/>
            <a:r>
              <a:rPr lang="fr-CA" sz="1400" dirty="0" smtClean="0"/>
              <a:t>2. Contenir </a:t>
            </a:r>
            <a:r>
              <a:rPr lang="fr-CA" sz="1400" dirty="0"/>
              <a:t>au moins 5 transformations de mise en forme régulière</a:t>
            </a:r>
            <a:r>
              <a:rPr lang="fr-CA" sz="1400" dirty="0" smtClean="0"/>
              <a:t>;</a:t>
            </a:r>
          </a:p>
          <a:p>
            <a:pPr lvl="0"/>
            <a:endParaRPr lang="fr-CA" sz="1400" dirty="0"/>
          </a:p>
          <a:p>
            <a:pPr lvl="0"/>
            <a:r>
              <a:rPr lang="fr-CA" sz="1400" dirty="0" smtClean="0"/>
              <a:t>3. Au </a:t>
            </a:r>
            <a:r>
              <a:rPr lang="fr-CA" sz="1400" dirty="0"/>
              <a:t>moins 1 cellule fusionnée</a:t>
            </a:r>
            <a:r>
              <a:rPr lang="fr-CA" sz="1400" dirty="0" smtClean="0"/>
              <a:t>;</a:t>
            </a:r>
          </a:p>
          <a:p>
            <a:pPr lvl="0"/>
            <a:endParaRPr lang="fr-CA" sz="1400" dirty="0"/>
          </a:p>
          <a:p>
            <a:pPr lvl="0"/>
            <a:r>
              <a:rPr lang="fr-CA" sz="1400" dirty="0" smtClean="0"/>
              <a:t>4. La </a:t>
            </a:r>
            <a:r>
              <a:rPr lang="fr-CA" sz="1400" dirty="0"/>
              <a:t>largueur d’au moins une ligne ET une colonne doivent être modifiées</a:t>
            </a:r>
            <a:r>
              <a:rPr lang="fr-CA" sz="1400" dirty="0" smtClean="0"/>
              <a:t>;</a:t>
            </a:r>
          </a:p>
          <a:p>
            <a:pPr lvl="0"/>
            <a:endParaRPr lang="fr-CA" sz="1400" dirty="0"/>
          </a:p>
          <a:p>
            <a:pPr lvl="0"/>
            <a:r>
              <a:rPr lang="fr-CA" sz="1400" dirty="0" smtClean="0"/>
              <a:t>5. Des </a:t>
            </a:r>
            <a:r>
              <a:rPr lang="fr-CA" sz="1400" dirty="0"/>
              <a:t>cellules verrouillées et avec un mot de passe et d’autres non verrouillées</a:t>
            </a:r>
            <a:r>
              <a:rPr lang="fr-CA" sz="1400" dirty="0" smtClean="0"/>
              <a:t>;</a:t>
            </a:r>
          </a:p>
          <a:p>
            <a:pPr lvl="0"/>
            <a:endParaRPr lang="fr-CA" sz="1400" dirty="0"/>
          </a:p>
          <a:p>
            <a:pPr lvl="0"/>
            <a:r>
              <a:rPr lang="fr-CA" sz="1400" dirty="0" smtClean="0"/>
              <a:t>6. Les </a:t>
            </a:r>
            <a:r>
              <a:rPr lang="fr-CA" sz="1400" dirty="0"/>
              <a:t>numéros de téléphone doivent s’entrer en format avec tiret automatiquement</a:t>
            </a:r>
            <a:r>
              <a:rPr lang="fr-CA" sz="1400" dirty="0" smtClean="0"/>
              <a:t>;</a:t>
            </a:r>
          </a:p>
          <a:p>
            <a:pPr lvl="0"/>
            <a:endParaRPr lang="fr-CA" sz="1400" dirty="0"/>
          </a:p>
          <a:p>
            <a:pPr lvl="0"/>
            <a:r>
              <a:rPr lang="fr-CA" sz="1400" dirty="0" smtClean="0"/>
              <a:t>7. Les </a:t>
            </a:r>
            <a:r>
              <a:rPr lang="fr-CA" sz="1400" dirty="0"/>
              <a:t>dates doivent s’afficher automatiquement en format : « 22 Mars 2014 ».</a:t>
            </a:r>
          </a:p>
        </p:txBody>
      </p:sp>
      <p:sp>
        <p:nvSpPr>
          <p:cNvPr id="9" name="Titre 5"/>
          <p:cNvSpPr txBox="1">
            <a:spLocks/>
          </p:cNvSpPr>
          <p:nvPr/>
        </p:nvSpPr>
        <p:spPr>
          <a:xfrm>
            <a:off x="8172400" y="112068"/>
            <a:ext cx="848419"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10/10</a:t>
            </a:r>
            <a:endParaRPr lang="fr-CA" sz="1600" dirty="0"/>
          </a:p>
        </p:txBody>
      </p:sp>
    </p:spTree>
    <p:extLst>
      <p:ext uri="{BB962C8B-B14F-4D97-AF65-F5344CB8AC3E}">
        <p14:creationId xmlns:p14="http://schemas.microsoft.com/office/powerpoint/2010/main" val="2425502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Fonctions de base.</a:t>
            </a:r>
            <a:endParaRPr lang="fr-CA" dirty="0"/>
          </a:p>
        </p:txBody>
      </p:sp>
      <p:sp>
        <p:nvSpPr>
          <p:cNvPr id="8" name="ZoneTexte 7"/>
          <p:cNvSpPr txBox="1"/>
          <p:nvPr/>
        </p:nvSpPr>
        <p:spPr>
          <a:xfrm>
            <a:off x="899591" y="1268760"/>
            <a:ext cx="5256585" cy="369332"/>
          </a:xfrm>
          <a:prstGeom prst="rect">
            <a:avLst/>
          </a:prstGeom>
          <a:noFill/>
        </p:spPr>
        <p:txBody>
          <a:bodyPr wrap="square" rtlCol="0">
            <a:spAutoFit/>
          </a:bodyPr>
          <a:lstStyle/>
          <a:p>
            <a:pPr algn="just"/>
            <a:r>
              <a:rPr lang="fr-CA" u="sng" dirty="0" smtClean="0"/>
              <a:t>Aditions, soustractions, multiplications, divisions :</a:t>
            </a:r>
            <a:endParaRPr lang="fr-CA" u="sng" dirty="0"/>
          </a:p>
        </p:txBody>
      </p:sp>
      <p:pic>
        <p:nvPicPr>
          <p:cNvPr id="2050"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12" y="2451178"/>
            <a:ext cx="936105" cy="15019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OGLU1\RedirectedFolders\mlaporte\Desktop\Cap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12" y="4619871"/>
            <a:ext cx="792089" cy="14177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OGLU1\RedirectedFolders\mlaporte\Desktop\Captur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2306" y="2451178"/>
            <a:ext cx="1399388" cy="136815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GOGLU1\RedirectedFolders\mlaporte\Desktop\Capture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2408" y="4619871"/>
            <a:ext cx="942147" cy="1594403"/>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779712" y="1859629"/>
            <a:ext cx="2069669" cy="276999"/>
          </a:xfrm>
          <a:prstGeom prst="rect">
            <a:avLst/>
          </a:prstGeom>
          <a:noFill/>
        </p:spPr>
        <p:txBody>
          <a:bodyPr wrap="none" rtlCol="0">
            <a:spAutoFit/>
          </a:bodyPr>
          <a:lstStyle/>
          <a:p>
            <a:r>
              <a:rPr lang="fr-CA" sz="1200" dirty="0" smtClean="0"/>
              <a:t>- Avec formule déjà préparée.</a:t>
            </a:r>
            <a:endParaRPr lang="fr-CA" sz="1200" dirty="0"/>
          </a:p>
        </p:txBody>
      </p:sp>
      <p:sp>
        <p:nvSpPr>
          <p:cNvPr id="17" name="ZoneTexte 16"/>
          <p:cNvSpPr txBox="1"/>
          <p:nvPr/>
        </p:nvSpPr>
        <p:spPr>
          <a:xfrm>
            <a:off x="3872306" y="1859629"/>
            <a:ext cx="889667" cy="276999"/>
          </a:xfrm>
          <a:prstGeom prst="rect">
            <a:avLst/>
          </a:prstGeom>
          <a:noFill/>
        </p:spPr>
        <p:txBody>
          <a:bodyPr wrap="none" rtlCol="0">
            <a:spAutoFit/>
          </a:bodyPr>
          <a:lstStyle/>
          <a:p>
            <a:r>
              <a:rPr lang="fr-CA" sz="1200" dirty="0" smtClean="0"/>
              <a:t>- À la main.</a:t>
            </a:r>
            <a:endParaRPr lang="fr-CA" sz="1200" dirty="0"/>
          </a:p>
        </p:txBody>
      </p:sp>
      <p:pic>
        <p:nvPicPr>
          <p:cNvPr id="2055" name="Picture 7" descr="\\GOGLU1\RedirectedFolders\mlaporte\Desktop\Captur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7590" y="2409459"/>
            <a:ext cx="1846262" cy="14515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OGLU1\RedirectedFolders\mlaporte\Desktop\Captur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7590" y="4619871"/>
            <a:ext cx="935531" cy="1556838"/>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6887590" y="1850258"/>
            <a:ext cx="1723549" cy="276999"/>
          </a:xfrm>
          <a:prstGeom prst="rect">
            <a:avLst/>
          </a:prstGeom>
          <a:noFill/>
        </p:spPr>
        <p:txBody>
          <a:bodyPr wrap="none" rtlCol="0">
            <a:spAutoFit/>
          </a:bodyPr>
          <a:lstStyle/>
          <a:p>
            <a:r>
              <a:rPr lang="fr-CA" sz="1200" dirty="0" smtClean="0"/>
              <a:t>- Plusieurs possibilités …</a:t>
            </a:r>
            <a:endParaRPr lang="fr-CA" sz="1200" dirty="0"/>
          </a:p>
        </p:txBody>
      </p:sp>
      <p:sp>
        <p:nvSpPr>
          <p:cNvPr id="15" name="Titre 5"/>
          <p:cNvSpPr txBox="1">
            <a:spLocks/>
          </p:cNvSpPr>
          <p:nvPr/>
        </p:nvSpPr>
        <p:spPr>
          <a:xfrm>
            <a:off x="8444755" y="112068"/>
            <a:ext cx="576064"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1/2</a:t>
            </a:r>
            <a:endParaRPr lang="fr-CA" sz="1600" dirty="0"/>
          </a:p>
        </p:txBody>
      </p:sp>
    </p:spTree>
    <p:extLst>
      <p:ext uri="{BB962C8B-B14F-4D97-AF65-F5344CB8AC3E}">
        <p14:creationId xmlns:p14="http://schemas.microsoft.com/office/powerpoint/2010/main" val="1711531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a:t>Fonctions de base.</a:t>
            </a:r>
          </a:p>
        </p:txBody>
      </p:sp>
      <p:sp>
        <p:nvSpPr>
          <p:cNvPr id="8" name="ZoneTexte 7"/>
          <p:cNvSpPr txBox="1"/>
          <p:nvPr/>
        </p:nvSpPr>
        <p:spPr>
          <a:xfrm>
            <a:off x="899591" y="1268760"/>
            <a:ext cx="3384377" cy="369332"/>
          </a:xfrm>
          <a:prstGeom prst="rect">
            <a:avLst/>
          </a:prstGeom>
          <a:noFill/>
        </p:spPr>
        <p:txBody>
          <a:bodyPr wrap="square" rtlCol="0">
            <a:spAutoFit/>
          </a:bodyPr>
          <a:lstStyle/>
          <a:p>
            <a:pPr algn="just"/>
            <a:r>
              <a:rPr lang="fr-CA" u="sng" dirty="0" smtClean="0"/>
              <a:t>Calculs mathématiques autres :</a:t>
            </a:r>
            <a:endParaRPr lang="fr-CA" u="sng" dirty="0"/>
          </a:p>
        </p:txBody>
      </p:sp>
      <p:pic>
        <p:nvPicPr>
          <p:cNvPr id="3074"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65" y="3352973"/>
            <a:ext cx="2419350" cy="260032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611560" y="1772816"/>
            <a:ext cx="2352128" cy="1384995"/>
          </a:xfrm>
          <a:prstGeom prst="rect">
            <a:avLst/>
          </a:prstGeom>
          <a:noFill/>
        </p:spPr>
        <p:txBody>
          <a:bodyPr wrap="square" rtlCol="0">
            <a:spAutoFit/>
          </a:bodyPr>
          <a:lstStyle/>
          <a:p>
            <a:pPr marL="228600" indent="-228600">
              <a:buAutoNum type="arabicPeriod"/>
            </a:pPr>
            <a:r>
              <a:rPr lang="fr-CA" sz="1200" dirty="0" smtClean="0"/>
              <a:t>Pour trouver quelconques formules mathématiques autres, appuyez sur :</a:t>
            </a:r>
          </a:p>
          <a:p>
            <a:pPr marL="685800" lvl="1" indent="-228600">
              <a:buAutoNum type="arabicPeriod"/>
            </a:pPr>
            <a:r>
              <a:rPr lang="fr-CA" sz="1200" dirty="0" smtClean="0"/>
              <a:t>Menu déroulant de  l’icône «Somme automatique  »;</a:t>
            </a:r>
          </a:p>
          <a:p>
            <a:pPr marL="685800" lvl="1" indent="-228600">
              <a:buAutoNum type="arabicPeriod"/>
            </a:pPr>
            <a:r>
              <a:rPr lang="fr-CA" sz="1200" dirty="0" smtClean="0"/>
              <a:t>Autres fonctions.</a:t>
            </a:r>
            <a:endParaRPr lang="fr-CA" sz="1200" dirty="0"/>
          </a:p>
        </p:txBody>
      </p:sp>
      <p:pic>
        <p:nvPicPr>
          <p:cNvPr id="3075" name="Picture 3" descr="\\GOGLU1\RedirectedFolders\mlaporte\Desktop\Cap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147" y="2485125"/>
            <a:ext cx="2137642" cy="1873551"/>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3215147" y="1772815"/>
            <a:ext cx="2352128" cy="646331"/>
          </a:xfrm>
          <a:prstGeom prst="rect">
            <a:avLst/>
          </a:prstGeom>
          <a:noFill/>
        </p:spPr>
        <p:txBody>
          <a:bodyPr wrap="square" rtlCol="0">
            <a:spAutoFit/>
          </a:bodyPr>
          <a:lstStyle/>
          <a:p>
            <a:r>
              <a:rPr lang="fr-CA" sz="1200" dirty="0" smtClean="0"/>
              <a:t>2.    Tapez un brève description de ce que vous voulez faire, puis cliquez sur OK.</a:t>
            </a:r>
            <a:endParaRPr lang="fr-CA" sz="1200" dirty="0"/>
          </a:p>
        </p:txBody>
      </p:sp>
      <p:pic>
        <p:nvPicPr>
          <p:cNvPr id="3076" name="Picture 4" descr="\\GOGLU1\RedirectedFolders\mlaporte\Desktop\Captur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5148" y="4427703"/>
            <a:ext cx="2582390" cy="224165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GOGLU1\RedirectedFolders\mlaporte\Desktop\Capture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1772815"/>
            <a:ext cx="3135570" cy="1381144"/>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Connecteur droit avec flèche 28"/>
          <p:cNvCxnSpPr/>
          <p:nvPr/>
        </p:nvCxnSpPr>
        <p:spPr>
          <a:xfrm flipH="1">
            <a:off x="4716016" y="2280647"/>
            <a:ext cx="216024" cy="58448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3" name="Connecteur droit avec flèche 32"/>
          <p:cNvCxnSpPr/>
          <p:nvPr/>
        </p:nvCxnSpPr>
        <p:spPr>
          <a:xfrm flipH="1">
            <a:off x="3635896" y="4653135"/>
            <a:ext cx="360040" cy="21602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5" name="Connecteur droit avec flèche 34"/>
          <p:cNvCxnSpPr/>
          <p:nvPr/>
        </p:nvCxnSpPr>
        <p:spPr>
          <a:xfrm flipH="1" flipV="1">
            <a:off x="4716016" y="5446619"/>
            <a:ext cx="216024" cy="20382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7" name="ZoneTexte 36"/>
          <p:cNvSpPr txBox="1"/>
          <p:nvPr/>
        </p:nvSpPr>
        <p:spPr>
          <a:xfrm>
            <a:off x="5782088" y="3284984"/>
            <a:ext cx="2352128" cy="646331"/>
          </a:xfrm>
          <a:prstGeom prst="rect">
            <a:avLst/>
          </a:prstGeom>
          <a:noFill/>
        </p:spPr>
        <p:txBody>
          <a:bodyPr wrap="square" rtlCol="0">
            <a:spAutoFit/>
          </a:bodyPr>
          <a:lstStyle/>
          <a:p>
            <a:r>
              <a:rPr lang="fr-CA" sz="1200" dirty="0" smtClean="0"/>
              <a:t>3.     En appuyant sur ce bouton vous pourrez sélectionner la, ou les, cases désirée(s).</a:t>
            </a:r>
            <a:endParaRPr lang="fr-CA" sz="1200" dirty="0"/>
          </a:p>
        </p:txBody>
      </p:sp>
      <p:cxnSp>
        <p:nvCxnSpPr>
          <p:cNvPr id="38" name="Connecteur droit avec flèche 37"/>
          <p:cNvCxnSpPr/>
          <p:nvPr/>
        </p:nvCxnSpPr>
        <p:spPr>
          <a:xfrm flipH="1" flipV="1">
            <a:off x="7486516" y="2280647"/>
            <a:ext cx="180022" cy="97522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3080" name="Picture 8" descr="\\GOGLU1\RedirectedFolders\mlaporte\Desktop\Captur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8608" y="5072281"/>
            <a:ext cx="1190625" cy="9525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necteur droit avec flèche 17"/>
          <p:cNvCxnSpPr/>
          <p:nvPr/>
        </p:nvCxnSpPr>
        <p:spPr>
          <a:xfrm>
            <a:off x="683568" y="2636912"/>
            <a:ext cx="720080" cy="16646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0" name="Connecteur droit 19"/>
          <p:cNvCxnSpPr/>
          <p:nvPr/>
        </p:nvCxnSpPr>
        <p:spPr>
          <a:xfrm flipH="1">
            <a:off x="683568" y="2485125"/>
            <a:ext cx="360040" cy="143068"/>
          </a:xfrm>
          <a:prstGeom prst="line">
            <a:avLst/>
          </a:prstGeom>
        </p:spPr>
        <p:style>
          <a:lnRef idx="2">
            <a:schemeClr val="accent4"/>
          </a:lnRef>
          <a:fillRef idx="0">
            <a:schemeClr val="accent4"/>
          </a:fillRef>
          <a:effectRef idx="1">
            <a:schemeClr val="accent4"/>
          </a:effectRef>
          <a:fontRef idx="minor">
            <a:schemeClr val="tx1"/>
          </a:fontRef>
        </p:style>
      </p:cxnSp>
      <p:cxnSp>
        <p:nvCxnSpPr>
          <p:cNvPr id="22" name="Connecteur droit 21"/>
          <p:cNvCxnSpPr/>
          <p:nvPr/>
        </p:nvCxnSpPr>
        <p:spPr>
          <a:xfrm flipH="1" flipV="1">
            <a:off x="2555776" y="3019330"/>
            <a:ext cx="180020" cy="236543"/>
          </a:xfrm>
          <a:prstGeom prst="line">
            <a:avLst/>
          </a:prstGeom>
        </p:spPr>
        <p:style>
          <a:lnRef idx="2">
            <a:schemeClr val="accent4"/>
          </a:lnRef>
          <a:fillRef idx="0">
            <a:schemeClr val="accent4"/>
          </a:fillRef>
          <a:effectRef idx="1">
            <a:schemeClr val="accent4"/>
          </a:effectRef>
          <a:fontRef idx="minor">
            <a:schemeClr val="tx1"/>
          </a:fontRef>
        </p:style>
      </p:cxnSp>
      <p:cxnSp>
        <p:nvCxnSpPr>
          <p:cNvPr id="24" name="Connecteur droit avec flèche 23"/>
          <p:cNvCxnSpPr/>
          <p:nvPr/>
        </p:nvCxnSpPr>
        <p:spPr>
          <a:xfrm flipH="1">
            <a:off x="2645786" y="3234902"/>
            <a:ext cx="90010" cy="241554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3" name="Titre 5"/>
          <p:cNvSpPr txBox="1">
            <a:spLocks/>
          </p:cNvSpPr>
          <p:nvPr/>
        </p:nvSpPr>
        <p:spPr>
          <a:xfrm>
            <a:off x="8444755" y="112068"/>
            <a:ext cx="576064"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a:t>2</a:t>
            </a:r>
            <a:r>
              <a:rPr lang="en-CA" sz="1600" dirty="0" smtClean="0"/>
              <a:t>/2</a:t>
            </a:r>
            <a:endParaRPr lang="fr-CA" sz="1600" dirty="0"/>
          </a:p>
        </p:txBody>
      </p:sp>
    </p:spTree>
    <p:extLst>
      <p:ext uri="{BB962C8B-B14F-4D97-AF65-F5344CB8AC3E}">
        <p14:creationId xmlns:p14="http://schemas.microsoft.com/office/powerpoint/2010/main" val="3838754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dirty="0"/>
              <a:t>Fonctions de </a:t>
            </a:r>
            <a:r>
              <a:rPr lang="fr-CA" dirty="0" smtClean="0"/>
              <a:t>base de données.</a:t>
            </a:r>
            <a:endParaRPr lang="fr-CA" dirty="0"/>
          </a:p>
        </p:txBody>
      </p:sp>
      <p:sp>
        <p:nvSpPr>
          <p:cNvPr id="8" name="ZoneTexte 7"/>
          <p:cNvSpPr txBox="1"/>
          <p:nvPr/>
        </p:nvSpPr>
        <p:spPr>
          <a:xfrm>
            <a:off x="899590" y="1824100"/>
            <a:ext cx="8121227" cy="369332"/>
          </a:xfrm>
          <a:prstGeom prst="rect">
            <a:avLst/>
          </a:prstGeom>
          <a:noFill/>
        </p:spPr>
        <p:txBody>
          <a:bodyPr wrap="square" rtlCol="0">
            <a:spAutoFit/>
          </a:bodyPr>
          <a:lstStyle/>
          <a:p>
            <a:pPr algn="just"/>
            <a:r>
              <a:rPr lang="fr-CA" u="sng" dirty="0" smtClean="0"/>
              <a:t>Listes déroulantes :</a:t>
            </a:r>
            <a:endParaRPr lang="fr-CA" u="sng" dirty="0"/>
          </a:p>
        </p:txBody>
      </p:sp>
      <p:pic>
        <p:nvPicPr>
          <p:cNvPr id="4098" name="Picture 2" descr="\\GOGLU1\RedirectedFolders\mlaporte\Desktop\Cap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462" y="2428439"/>
            <a:ext cx="3630596" cy="864096"/>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4960203" y="1264906"/>
            <a:ext cx="2352128" cy="1015663"/>
          </a:xfrm>
          <a:prstGeom prst="rect">
            <a:avLst/>
          </a:prstGeom>
          <a:noFill/>
        </p:spPr>
        <p:txBody>
          <a:bodyPr wrap="square" rtlCol="0">
            <a:spAutoFit/>
          </a:bodyPr>
          <a:lstStyle/>
          <a:p>
            <a:r>
              <a:rPr lang="fr-CA" sz="1200" dirty="0" smtClean="0"/>
              <a:t>3.    Repérer l’icône :</a:t>
            </a:r>
          </a:p>
          <a:p>
            <a:pPr marL="685800" lvl="1" indent="-228600">
              <a:buAutoNum type="arabicPeriod"/>
            </a:pPr>
            <a:r>
              <a:rPr lang="fr-CA" sz="1200" dirty="0" smtClean="0"/>
              <a:t>Barre des menus</a:t>
            </a:r>
            <a:r>
              <a:rPr lang="fr-CA" sz="1200" dirty="0"/>
              <a:t> </a:t>
            </a:r>
            <a:r>
              <a:rPr lang="fr-CA" sz="1200" dirty="0" smtClean="0"/>
              <a:t>: Données;</a:t>
            </a:r>
          </a:p>
          <a:p>
            <a:pPr marL="685800" lvl="1" indent="-228600">
              <a:buAutoNum type="arabicPeriod"/>
            </a:pPr>
            <a:r>
              <a:rPr lang="fr-CA" sz="1200" dirty="0" smtClean="0"/>
              <a:t>Validation des données.</a:t>
            </a:r>
          </a:p>
        </p:txBody>
      </p:sp>
      <p:pic>
        <p:nvPicPr>
          <p:cNvPr id="4100" name="Picture 4"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0" y="3825077"/>
            <a:ext cx="2424303" cy="478564"/>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899590" y="2276872"/>
            <a:ext cx="2352128" cy="1015663"/>
          </a:xfrm>
          <a:prstGeom prst="rect">
            <a:avLst/>
          </a:prstGeom>
          <a:noFill/>
        </p:spPr>
        <p:txBody>
          <a:bodyPr wrap="square" rtlCol="0">
            <a:spAutoFit/>
          </a:bodyPr>
          <a:lstStyle/>
          <a:p>
            <a:pPr marL="228600" indent="-228600">
              <a:buAutoNum type="arabicPeriod"/>
            </a:pPr>
            <a:r>
              <a:rPr lang="fr-CA" sz="1200" dirty="0" smtClean="0"/>
              <a:t>Feuille de codage :</a:t>
            </a:r>
          </a:p>
          <a:p>
            <a:pPr marL="685800" lvl="1" indent="-228600">
              <a:buAutoNum type="arabicPeriod"/>
            </a:pPr>
            <a:r>
              <a:rPr lang="fr-CA" sz="1200" dirty="0" smtClean="0"/>
              <a:t>Créer une nouvelle feuille;</a:t>
            </a:r>
          </a:p>
          <a:p>
            <a:pPr marL="685800" lvl="1" indent="-228600">
              <a:buAutoNum type="arabicPeriod"/>
            </a:pPr>
            <a:r>
              <a:rPr lang="fr-CA" sz="1200" dirty="0" smtClean="0"/>
              <a:t>L’intituler « Codage des listes déroulantes ».</a:t>
            </a:r>
          </a:p>
        </p:txBody>
      </p:sp>
      <p:cxnSp>
        <p:nvCxnSpPr>
          <p:cNvPr id="26" name="Connecteur droit avec flèche 25"/>
          <p:cNvCxnSpPr/>
          <p:nvPr/>
        </p:nvCxnSpPr>
        <p:spPr>
          <a:xfrm flipH="1">
            <a:off x="3059832" y="2924944"/>
            <a:ext cx="360042" cy="113941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5" name="Connecteur droit 24"/>
          <p:cNvCxnSpPr/>
          <p:nvPr/>
        </p:nvCxnSpPr>
        <p:spPr>
          <a:xfrm flipH="1" flipV="1">
            <a:off x="2987824" y="2636912"/>
            <a:ext cx="432048" cy="288032"/>
          </a:xfrm>
          <a:prstGeom prst="line">
            <a:avLst/>
          </a:prstGeom>
        </p:spPr>
        <p:style>
          <a:lnRef idx="2">
            <a:schemeClr val="accent4"/>
          </a:lnRef>
          <a:fillRef idx="0">
            <a:schemeClr val="accent4"/>
          </a:fillRef>
          <a:effectRef idx="1">
            <a:schemeClr val="accent4"/>
          </a:effectRef>
          <a:fontRef idx="minor">
            <a:schemeClr val="tx1"/>
          </a:fontRef>
        </p:style>
      </p:cxnSp>
      <p:cxnSp>
        <p:nvCxnSpPr>
          <p:cNvPr id="33" name="Connecteur droit avec flèche 32"/>
          <p:cNvCxnSpPr/>
          <p:nvPr/>
        </p:nvCxnSpPr>
        <p:spPr>
          <a:xfrm>
            <a:off x="1331640" y="3068960"/>
            <a:ext cx="744014" cy="98174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4102" name="Picture 6"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434" y="5517232"/>
            <a:ext cx="696614" cy="1210220"/>
          </a:xfrm>
          <a:prstGeom prst="rect">
            <a:avLst/>
          </a:prstGeom>
          <a:noFill/>
          <a:extLst>
            <a:ext uri="{909E8E84-426E-40DD-AFC4-6F175D3DCCD1}">
              <a14:hiddenFill xmlns:a14="http://schemas.microsoft.com/office/drawing/2010/main">
                <a:solidFill>
                  <a:srgbClr val="FFFFFF"/>
                </a:solidFill>
              </a14:hiddenFill>
            </a:ext>
          </a:extLst>
        </p:spPr>
      </p:pic>
      <p:sp>
        <p:nvSpPr>
          <p:cNvPr id="39" name="ZoneTexte 38"/>
          <p:cNvSpPr txBox="1"/>
          <p:nvPr/>
        </p:nvSpPr>
        <p:spPr>
          <a:xfrm>
            <a:off x="899590" y="4429561"/>
            <a:ext cx="2352128" cy="1015663"/>
          </a:xfrm>
          <a:prstGeom prst="rect">
            <a:avLst/>
          </a:prstGeom>
          <a:noFill/>
        </p:spPr>
        <p:txBody>
          <a:bodyPr wrap="square" rtlCol="0">
            <a:spAutoFit/>
          </a:bodyPr>
          <a:lstStyle/>
          <a:p>
            <a:r>
              <a:rPr lang="fr-CA" sz="1200" dirty="0" smtClean="0"/>
              <a:t>2.    Écrire les éléments de la liste :</a:t>
            </a:r>
          </a:p>
          <a:p>
            <a:pPr marL="685800" lvl="1" indent="-228600">
              <a:buAutoNum type="arabicPeriod"/>
            </a:pPr>
            <a:r>
              <a:rPr lang="fr-CA" sz="1200" dirty="0" smtClean="0"/>
              <a:t>Laisser un ou deux espaces au cas ou l’on voudrait ajouter un élément à la liste.</a:t>
            </a:r>
          </a:p>
        </p:txBody>
      </p:sp>
      <p:cxnSp>
        <p:nvCxnSpPr>
          <p:cNvPr id="40" name="Connecteur droit avec flèche 39"/>
          <p:cNvCxnSpPr/>
          <p:nvPr/>
        </p:nvCxnSpPr>
        <p:spPr>
          <a:xfrm flipH="1">
            <a:off x="2460048" y="5445224"/>
            <a:ext cx="923822" cy="100811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1" name="Connecteur droit 40"/>
          <p:cNvCxnSpPr/>
          <p:nvPr/>
        </p:nvCxnSpPr>
        <p:spPr>
          <a:xfrm flipH="1" flipV="1">
            <a:off x="2951819" y="5157192"/>
            <a:ext cx="432048" cy="288032"/>
          </a:xfrm>
          <a:prstGeom prst="line">
            <a:avLst/>
          </a:prstGeom>
        </p:spPr>
        <p:style>
          <a:lnRef idx="2">
            <a:schemeClr val="accent4"/>
          </a:lnRef>
          <a:fillRef idx="0">
            <a:schemeClr val="accent4"/>
          </a:fillRef>
          <a:effectRef idx="1">
            <a:schemeClr val="accent4"/>
          </a:effectRef>
          <a:fontRef idx="minor">
            <a:schemeClr val="tx1"/>
          </a:fontRef>
        </p:style>
      </p:cxnSp>
      <p:cxnSp>
        <p:nvCxnSpPr>
          <p:cNvPr id="46" name="Connecteur droit avec flèche 45"/>
          <p:cNvCxnSpPr/>
          <p:nvPr/>
        </p:nvCxnSpPr>
        <p:spPr>
          <a:xfrm flipH="1">
            <a:off x="5064747" y="1655319"/>
            <a:ext cx="264096" cy="70689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0" name="Connecteur droit avec flèche 49"/>
          <p:cNvCxnSpPr/>
          <p:nvPr/>
        </p:nvCxnSpPr>
        <p:spPr>
          <a:xfrm>
            <a:off x="6370152" y="2112738"/>
            <a:ext cx="1435933" cy="65466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4104" name="Picture 8" descr="\\GOGLU1\RedirectedFolders\mlaporte\Desktop\Captur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8374" y="3494651"/>
            <a:ext cx="2521636" cy="2007396"/>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GOGLU1\RedirectedFolders\mlaporte\Desktop\Captur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9576" y="5603514"/>
            <a:ext cx="1841782" cy="112393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GOGLU1\RedirectedFolders\mlaporte\Desktop\Capture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7530" y="5642362"/>
            <a:ext cx="1303287" cy="1085090"/>
          </a:xfrm>
          <a:prstGeom prst="rect">
            <a:avLst/>
          </a:prstGeom>
          <a:noFill/>
          <a:extLst>
            <a:ext uri="{909E8E84-426E-40DD-AFC4-6F175D3DCCD1}">
              <a14:hiddenFill xmlns:a14="http://schemas.microsoft.com/office/drawing/2010/main">
                <a:solidFill>
                  <a:srgbClr val="FFFFFF"/>
                </a:solidFill>
              </a14:hiddenFill>
            </a:ext>
          </a:extLst>
        </p:spPr>
      </p:pic>
      <p:sp>
        <p:nvSpPr>
          <p:cNvPr id="55" name="ZoneTexte 54"/>
          <p:cNvSpPr txBox="1"/>
          <p:nvPr/>
        </p:nvSpPr>
        <p:spPr>
          <a:xfrm>
            <a:off x="6541466" y="3706051"/>
            <a:ext cx="2352128" cy="1569660"/>
          </a:xfrm>
          <a:prstGeom prst="rect">
            <a:avLst/>
          </a:prstGeom>
          <a:noFill/>
        </p:spPr>
        <p:txBody>
          <a:bodyPr wrap="square" rtlCol="0">
            <a:spAutoFit/>
          </a:bodyPr>
          <a:lstStyle/>
          <a:p>
            <a:r>
              <a:rPr lang="fr-CA" sz="1200" dirty="0"/>
              <a:t>4</a:t>
            </a:r>
            <a:r>
              <a:rPr lang="fr-CA" sz="1200" dirty="0" smtClean="0"/>
              <a:t>.    Menu déroulant « autoriser » :</a:t>
            </a:r>
          </a:p>
          <a:p>
            <a:pPr marL="685800" lvl="1" indent="-228600">
              <a:buAutoNum type="arabicPeriod"/>
            </a:pPr>
            <a:r>
              <a:rPr lang="fr-CA" sz="1200" dirty="0" smtClean="0"/>
              <a:t>Liste;</a:t>
            </a:r>
          </a:p>
          <a:p>
            <a:pPr marL="685800" lvl="1" indent="-228600">
              <a:buAutoNum type="arabicPeriod"/>
            </a:pPr>
            <a:r>
              <a:rPr lang="fr-CA" sz="1200" dirty="0" smtClean="0"/>
              <a:t>Appuyer sur le bouton de saisie de cellules;</a:t>
            </a:r>
          </a:p>
          <a:p>
            <a:pPr marL="685800" lvl="1" indent="-228600">
              <a:buAutoNum type="arabicPeriod"/>
            </a:pPr>
            <a:r>
              <a:rPr lang="fr-CA" sz="1200" dirty="0" smtClean="0"/>
              <a:t>Sélectionner les cellules incluant les éléments de la liste déroulante.</a:t>
            </a:r>
          </a:p>
        </p:txBody>
      </p:sp>
      <p:cxnSp>
        <p:nvCxnSpPr>
          <p:cNvPr id="56" name="Connecteur droit avec flèche 55"/>
          <p:cNvCxnSpPr/>
          <p:nvPr/>
        </p:nvCxnSpPr>
        <p:spPr>
          <a:xfrm flipH="1">
            <a:off x="4850467" y="4047049"/>
            <a:ext cx="2145870" cy="46734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8" name="Connecteur droit avec flèche 57"/>
          <p:cNvCxnSpPr/>
          <p:nvPr/>
        </p:nvCxnSpPr>
        <p:spPr>
          <a:xfrm flipH="1">
            <a:off x="5923401" y="4303641"/>
            <a:ext cx="1164718" cy="42150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60" name="Connecteur droit avec flèche 59"/>
          <p:cNvCxnSpPr/>
          <p:nvPr/>
        </p:nvCxnSpPr>
        <p:spPr>
          <a:xfrm flipH="1">
            <a:off x="4572000" y="4666792"/>
            <a:ext cx="2483665" cy="185855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62" name="Connecteur droit avec flèche 61"/>
          <p:cNvCxnSpPr/>
          <p:nvPr/>
        </p:nvCxnSpPr>
        <p:spPr>
          <a:xfrm flipH="1">
            <a:off x="4427985" y="5445224"/>
            <a:ext cx="1587200" cy="50405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67" name="ZoneTexte 66"/>
          <p:cNvSpPr txBox="1"/>
          <p:nvPr/>
        </p:nvSpPr>
        <p:spPr>
          <a:xfrm>
            <a:off x="5968997" y="6046407"/>
            <a:ext cx="1537271" cy="276999"/>
          </a:xfrm>
          <a:prstGeom prst="rect">
            <a:avLst/>
          </a:prstGeom>
          <a:noFill/>
        </p:spPr>
        <p:txBody>
          <a:bodyPr wrap="square" rtlCol="0">
            <a:spAutoFit/>
          </a:bodyPr>
          <a:lstStyle/>
          <a:p>
            <a:r>
              <a:rPr lang="fr-CA" sz="1200" dirty="0" smtClean="0"/>
              <a:t>5.    Voilà !!</a:t>
            </a:r>
          </a:p>
        </p:txBody>
      </p:sp>
      <p:cxnSp>
        <p:nvCxnSpPr>
          <p:cNvPr id="68" name="Connecteur droit avec flèche 67"/>
          <p:cNvCxnSpPr/>
          <p:nvPr/>
        </p:nvCxnSpPr>
        <p:spPr>
          <a:xfrm>
            <a:off x="6996336" y="6184907"/>
            <a:ext cx="1248072"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9" name="Titre 5"/>
          <p:cNvSpPr txBox="1">
            <a:spLocks/>
          </p:cNvSpPr>
          <p:nvPr/>
        </p:nvSpPr>
        <p:spPr>
          <a:xfrm>
            <a:off x="8321058" y="112068"/>
            <a:ext cx="699761"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1/11</a:t>
            </a:r>
            <a:endParaRPr lang="fr-CA" sz="1600" dirty="0"/>
          </a:p>
        </p:txBody>
      </p:sp>
    </p:spTree>
    <p:extLst>
      <p:ext uri="{BB962C8B-B14F-4D97-AF65-F5344CB8AC3E}">
        <p14:creationId xmlns:p14="http://schemas.microsoft.com/office/powerpoint/2010/main" val="1272596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dirty="0"/>
              <a:t>Fonctions de base de données.</a:t>
            </a:r>
          </a:p>
        </p:txBody>
      </p:sp>
      <p:sp>
        <p:nvSpPr>
          <p:cNvPr id="8" name="ZoneTexte 7"/>
          <p:cNvSpPr txBox="1"/>
          <p:nvPr/>
        </p:nvSpPr>
        <p:spPr>
          <a:xfrm>
            <a:off x="899591" y="1700808"/>
            <a:ext cx="8121227" cy="369332"/>
          </a:xfrm>
          <a:prstGeom prst="rect">
            <a:avLst/>
          </a:prstGeom>
          <a:noFill/>
        </p:spPr>
        <p:txBody>
          <a:bodyPr wrap="square" rtlCol="0">
            <a:spAutoFit/>
          </a:bodyPr>
          <a:lstStyle/>
          <a:p>
            <a:pPr algn="just"/>
            <a:r>
              <a:rPr lang="fr-CA" u="sng" dirty="0" smtClean="0"/>
              <a:t>Les filtres :</a:t>
            </a:r>
            <a:endParaRPr lang="fr-CA" u="sng" dirty="0"/>
          </a:p>
        </p:txBody>
      </p:sp>
      <p:sp>
        <p:nvSpPr>
          <p:cNvPr id="9" name="ZoneTexte 8"/>
          <p:cNvSpPr txBox="1"/>
          <p:nvPr/>
        </p:nvSpPr>
        <p:spPr>
          <a:xfrm>
            <a:off x="901012" y="4869160"/>
            <a:ext cx="2352128" cy="830997"/>
          </a:xfrm>
          <a:prstGeom prst="rect">
            <a:avLst/>
          </a:prstGeom>
          <a:noFill/>
        </p:spPr>
        <p:txBody>
          <a:bodyPr wrap="square" rtlCol="0">
            <a:spAutoFit/>
          </a:bodyPr>
          <a:lstStyle/>
          <a:p>
            <a:r>
              <a:rPr lang="fr-CA" sz="1200" dirty="0" smtClean="0"/>
              <a:t>2.    Repérer l’icône :</a:t>
            </a:r>
          </a:p>
          <a:p>
            <a:pPr marL="685800" lvl="1" indent="-228600">
              <a:buAutoNum type="arabicPeriod"/>
            </a:pPr>
            <a:r>
              <a:rPr lang="fr-CA" sz="1200" dirty="0" smtClean="0"/>
              <a:t>Barre des menus</a:t>
            </a:r>
            <a:r>
              <a:rPr lang="fr-CA" sz="1200" dirty="0"/>
              <a:t> </a:t>
            </a:r>
            <a:r>
              <a:rPr lang="fr-CA" sz="1200" dirty="0" smtClean="0"/>
              <a:t>: Données;</a:t>
            </a:r>
          </a:p>
          <a:p>
            <a:pPr marL="685800" lvl="1" indent="-228600">
              <a:buAutoNum type="arabicPeriod"/>
            </a:pPr>
            <a:r>
              <a:rPr lang="fr-CA" sz="1200" dirty="0" smtClean="0"/>
              <a:t>Filtrer.</a:t>
            </a:r>
          </a:p>
        </p:txBody>
      </p:sp>
      <p:sp>
        <p:nvSpPr>
          <p:cNvPr id="10" name="ZoneTexte 9"/>
          <p:cNvSpPr txBox="1"/>
          <p:nvPr/>
        </p:nvSpPr>
        <p:spPr>
          <a:xfrm>
            <a:off x="899591" y="2132856"/>
            <a:ext cx="2352128" cy="646331"/>
          </a:xfrm>
          <a:prstGeom prst="rect">
            <a:avLst/>
          </a:prstGeom>
          <a:noFill/>
        </p:spPr>
        <p:txBody>
          <a:bodyPr wrap="square" rtlCol="0">
            <a:spAutoFit/>
          </a:bodyPr>
          <a:lstStyle/>
          <a:p>
            <a:r>
              <a:rPr lang="fr-CA" sz="1200" dirty="0"/>
              <a:t>1</a:t>
            </a:r>
            <a:r>
              <a:rPr lang="fr-CA" sz="1200" dirty="0" smtClean="0"/>
              <a:t>.    Sélectionner la colonne dans laquelle vous désirez que le filtre s’applique.</a:t>
            </a:r>
          </a:p>
        </p:txBody>
      </p:sp>
      <p:pic>
        <p:nvPicPr>
          <p:cNvPr id="5122"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997" y="2924944"/>
            <a:ext cx="1655779" cy="184997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5805264"/>
            <a:ext cx="2618358" cy="85333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cteur droit avec flèche 11"/>
          <p:cNvCxnSpPr/>
          <p:nvPr/>
        </p:nvCxnSpPr>
        <p:spPr>
          <a:xfrm>
            <a:off x="2208770" y="2708920"/>
            <a:ext cx="112525" cy="24137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Connecteur droit avec flèche 14"/>
          <p:cNvCxnSpPr/>
          <p:nvPr/>
        </p:nvCxnSpPr>
        <p:spPr>
          <a:xfrm>
            <a:off x="2208770" y="5589240"/>
            <a:ext cx="459531" cy="45740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 name="Connecteur droit avec flèche 16"/>
          <p:cNvCxnSpPr/>
          <p:nvPr/>
        </p:nvCxnSpPr>
        <p:spPr>
          <a:xfrm>
            <a:off x="1043608" y="5373216"/>
            <a:ext cx="387523" cy="55564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9" name="Connecteur droit 18"/>
          <p:cNvCxnSpPr/>
          <p:nvPr/>
        </p:nvCxnSpPr>
        <p:spPr>
          <a:xfrm flipV="1">
            <a:off x="1037725" y="5229200"/>
            <a:ext cx="293915" cy="144016"/>
          </a:xfrm>
          <a:prstGeom prst="line">
            <a:avLst/>
          </a:prstGeom>
        </p:spPr>
        <p:style>
          <a:lnRef idx="2">
            <a:schemeClr val="accent4"/>
          </a:lnRef>
          <a:fillRef idx="0">
            <a:schemeClr val="accent4"/>
          </a:fillRef>
          <a:effectRef idx="1">
            <a:schemeClr val="accent4"/>
          </a:effectRef>
          <a:fontRef idx="minor">
            <a:schemeClr val="tx1"/>
          </a:fontRef>
        </p:style>
      </p:cxnSp>
      <p:pic>
        <p:nvPicPr>
          <p:cNvPr id="5124" name="Picture 4"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907" y="2567694"/>
            <a:ext cx="2112094" cy="2805522"/>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p:cNvSpPr txBox="1"/>
          <p:nvPr/>
        </p:nvSpPr>
        <p:spPr>
          <a:xfrm>
            <a:off x="3517949" y="1412776"/>
            <a:ext cx="2352128" cy="1015663"/>
          </a:xfrm>
          <a:prstGeom prst="rect">
            <a:avLst/>
          </a:prstGeom>
          <a:noFill/>
        </p:spPr>
        <p:txBody>
          <a:bodyPr wrap="square" rtlCol="0">
            <a:spAutoFit/>
          </a:bodyPr>
          <a:lstStyle/>
          <a:p>
            <a:r>
              <a:rPr lang="fr-CA" sz="1200" dirty="0"/>
              <a:t>3</a:t>
            </a:r>
            <a:r>
              <a:rPr lang="fr-CA" sz="1200" dirty="0" smtClean="0"/>
              <a:t>.    Appliquer le filtre:</a:t>
            </a:r>
          </a:p>
          <a:p>
            <a:pPr marL="685800" lvl="1" indent="-228600">
              <a:buAutoNum type="arabicPeriod"/>
            </a:pPr>
            <a:r>
              <a:rPr lang="fr-CA" sz="1200" dirty="0" smtClean="0"/>
              <a:t>Appuyer sur l’icône de la liste </a:t>
            </a:r>
            <a:r>
              <a:rPr lang="fr-CA" sz="1200" dirty="0" smtClean="0"/>
              <a:t>déroulante;</a:t>
            </a:r>
            <a:endParaRPr lang="fr-CA" sz="1200" dirty="0" smtClean="0"/>
          </a:p>
          <a:p>
            <a:pPr marL="685800" lvl="1" indent="-228600">
              <a:buAutoNum type="arabicPeriod"/>
            </a:pPr>
            <a:r>
              <a:rPr lang="fr-CA" sz="1200" dirty="0" smtClean="0"/>
              <a:t>Sélectionner que les éléments désirés.</a:t>
            </a:r>
          </a:p>
        </p:txBody>
      </p:sp>
      <p:cxnSp>
        <p:nvCxnSpPr>
          <p:cNvPr id="24" name="Connecteur droit avec flèche 23"/>
          <p:cNvCxnSpPr/>
          <p:nvPr/>
        </p:nvCxnSpPr>
        <p:spPr>
          <a:xfrm>
            <a:off x="3419872" y="2070140"/>
            <a:ext cx="1944216" cy="70904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5" name="Connecteur droit 24"/>
          <p:cNvCxnSpPr/>
          <p:nvPr/>
        </p:nvCxnSpPr>
        <p:spPr>
          <a:xfrm flipV="1">
            <a:off x="3419872" y="1776592"/>
            <a:ext cx="509939" cy="293548"/>
          </a:xfrm>
          <a:prstGeom prst="line">
            <a:avLst/>
          </a:prstGeom>
        </p:spPr>
        <p:style>
          <a:lnRef idx="2">
            <a:schemeClr val="accent4"/>
          </a:lnRef>
          <a:fillRef idx="0">
            <a:schemeClr val="accent4"/>
          </a:fillRef>
          <a:effectRef idx="1">
            <a:schemeClr val="accent4"/>
          </a:effectRef>
          <a:fontRef idx="minor">
            <a:schemeClr val="tx1"/>
          </a:fontRef>
        </p:style>
      </p:cxnSp>
      <p:cxnSp>
        <p:nvCxnSpPr>
          <p:cNvPr id="34" name="Connecteur droit avec flèche 33"/>
          <p:cNvCxnSpPr/>
          <p:nvPr/>
        </p:nvCxnSpPr>
        <p:spPr>
          <a:xfrm flipH="1">
            <a:off x="4570954" y="2950299"/>
            <a:ext cx="1299123" cy="141480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5" name="Connecteur droit 34"/>
          <p:cNvCxnSpPr/>
          <p:nvPr/>
        </p:nvCxnSpPr>
        <p:spPr>
          <a:xfrm flipH="1" flipV="1">
            <a:off x="5627001" y="2212859"/>
            <a:ext cx="243076" cy="737440"/>
          </a:xfrm>
          <a:prstGeom prst="line">
            <a:avLst/>
          </a:prstGeom>
        </p:spPr>
        <p:style>
          <a:lnRef idx="2">
            <a:schemeClr val="accent4"/>
          </a:lnRef>
          <a:fillRef idx="0">
            <a:schemeClr val="accent4"/>
          </a:fillRef>
          <a:effectRef idx="1">
            <a:schemeClr val="accent4"/>
          </a:effectRef>
          <a:fontRef idx="minor">
            <a:schemeClr val="tx1"/>
          </a:fontRef>
        </p:style>
      </p:cxnSp>
      <p:pic>
        <p:nvPicPr>
          <p:cNvPr id="5125" name="Picture 5" descr="\\GOGLU1\RedirectedFolders\mlaporte\Desktop\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7765" y="1780534"/>
            <a:ext cx="2022040" cy="199730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GOGLU1\RedirectedFolders\mlaporte\Desktop\Captur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6748" y="4644710"/>
            <a:ext cx="2713057" cy="1457012"/>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p:cNvSpPr txBox="1"/>
          <p:nvPr/>
        </p:nvSpPr>
        <p:spPr>
          <a:xfrm>
            <a:off x="7397574" y="1412776"/>
            <a:ext cx="942422" cy="276999"/>
          </a:xfrm>
          <a:prstGeom prst="rect">
            <a:avLst/>
          </a:prstGeom>
          <a:noFill/>
        </p:spPr>
        <p:txBody>
          <a:bodyPr wrap="square" rtlCol="0">
            <a:spAutoFit/>
          </a:bodyPr>
          <a:lstStyle/>
          <a:p>
            <a:r>
              <a:rPr lang="en-CA" sz="1200" u="sng" dirty="0" smtClean="0"/>
              <a:t>Avant </a:t>
            </a:r>
            <a:r>
              <a:rPr lang="fr-CA" sz="1200" u="sng" dirty="0" smtClean="0"/>
              <a:t>filtre</a:t>
            </a:r>
          </a:p>
        </p:txBody>
      </p:sp>
      <p:sp>
        <p:nvSpPr>
          <p:cNvPr id="46" name="ZoneTexte 45"/>
          <p:cNvSpPr txBox="1"/>
          <p:nvPr/>
        </p:nvSpPr>
        <p:spPr>
          <a:xfrm>
            <a:off x="7052065" y="4226604"/>
            <a:ext cx="942422" cy="276999"/>
          </a:xfrm>
          <a:prstGeom prst="rect">
            <a:avLst/>
          </a:prstGeom>
          <a:noFill/>
        </p:spPr>
        <p:txBody>
          <a:bodyPr wrap="square" rtlCol="0">
            <a:spAutoFit/>
          </a:bodyPr>
          <a:lstStyle/>
          <a:p>
            <a:r>
              <a:rPr lang="en-CA" sz="1200" u="sng" dirty="0" smtClean="0"/>
              <a:t>Apr</a:t>
            </a:r>
            <a:r>
              <a:rPr lang="fr-CA" sz="1200" u="sng" dirty="0" smtClean="0"/>
              <a:t>ès</a:t>
            </a:r>
            <a:r>
              <a:rPr lang="en-CA" sz="1200" u="sng" dirty="0" smtClean="0"/>
              <a:t> </a:t>
            </a:r>
            <a:r>
              <a:rPr lang="fr-CA" sz="1200" u="sng" dirty="0" smtClean="0"/>
              <a:t>filtre</a:t>
            </a:r>
          </a:p>
        </p:txBody>
      </p:sp>
      <p:cxnSp>
        <p:nvCxnSpPr>
          <p:cNvPr id="47" name="Connecteur droit avec flèche 46"/>
          <p:cNvCxnSpPr/>
          <p:nvPr/>
        </p:nvCxnSpPr>
        <p:spPr>
          <a:xfrm flipV="1">
            <a:off x="7523276" y="5085184"/>
            <a:ext cx="1153180" cy="144016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52" name="ZoneTexte 51"/>
          <p:cNvSpPr txBox="1"/>
          <p:nvPr/>
        </p:nvSpPr>
        <p:spPr>
          <a:xfrm>
            <a:off x="5234566" y="6371813"/>
            <a:ext cx="2163008" cy="276999"/>
          </a:xfrm>
          <a:prstGeom prst="rect">
            <a:avLst/>
          </a:prstGeom>
          <a:noFill/>
        </p:spPr>
        <p:txBody>
          <a:bodyPr wrap="square" rtlCol="0">
            <a:spAutoFit/>
          </a:bodyPr>
          <a:lstStyle/>
          <a:p>
            <a:r>
              <a:rPr lang="fr-CA" sz="1200" dirty="0" smtClean="0"/>
              <a:t>Indique qu’un filtre est appliqué</a:t>
            </a:r>
          </a:p>
        </p:txBody>
      </p:sp>
      <p:sp>
        <p:nvSpPr>
          <p:cNvPr id="26" name="Titre 5"/>
          <p:cNvSpPr txBox="1">
            <a:spLocks/>
          </p:cNvSpPr>
          <p:nvPr/>
        </p:nvSpPr>
        <p:spPr>
          <a:xfrm>
            <a:off x="8339996" y="112068"/>
            <a:ext cx="680823"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2/11</a:t>
            </a:r>
            <a:endParaRPr lang="fr-CA" sz="1600" dirty="0"/>
          </a:p>
        </p:txBody>
      </p:sp>
    </p:spTree>
    <p:extLst>
      <p:ext uri="{BB962C8B-B14F-4D97-AF65-F5344CB8AC3E}">
        <p14:creationId xmlns:p14="http://schemas.microsoft.com/office/powerpoint/2010/main" val="3591458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dirty="0"/>
              <a:t>Fonctions de base de données.</a:t>
            </a:r>
          </a:p>
        </p:txBody>
      </p:sp>
      <p:sp>
        <p:nvSpPr>
          <p:cNvPr id="8" name="ZoneTexte 7"/>
          <p:cNvSpPr txBox="1"/>
          <p:nvPr/>
        </p:nvSpPr>
        <p:spPr>
          <a:xfrm>
            <a:off x="899591" y="1700808"/>
            <a:ext cx="8121227" cy="369332"/>
          </a:xfrm>
          <a:prstGeom prst="rect">
            <a:avLst/>
          </a:prstGeom>
          <a:noFill/>
        </p:spPr>
        <p:txBody>
          <a:bodyPr wrap="square" rtlCol="0">
            <a:spAutoFit/>
          </a:bodyPr>
          <a:lstStyle/>
          <a:p>
            <a:pPr algn="just"/>
            <a:r>
              <a:rPr lang="fr-CA" u="sng" dirty="0" smtClean="0"/>
              <a:t>Exercice:</a:t>
            </a:r>
            <a:endParaRPr lang="fr-CA" u="sng" dirty="0"/>
          </a:p>
        </p:txBody>
      </p:sp>
      <p:sp>
        <p:nvSpPr>
          <p:cNvPr id="26" name="Titre 5"/>
          <p:cNvSpPr txBox="1">
            <a:spLocks/>
          </p:cNvSpPr>
          <p:nvPr/>
        </p:nvSpPr>
        <p:spPr>
          <a:xfrm>
            <a:off x="8339996" y="112068"/>
            <a:ext cx="680823"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3/11</a:t>
            </a:r>
            <a:endParaRPr lang="fr-CA" sz="1600" dirty="0"/>
          </a:p>
        </p:txBody>
      </p:sp>
      <p:sp>
        <p:nvSpPr>
          <p:cNvPr id="9" name="ZoneTexte 8"/>
          <p:cNvSpPr txBox="1"/>
          <p:nvPr/>
        </p:nvSpPr>
        <p:spPr>
          <a:xfrm>
            <a:off x="899592" y="2083936"/>
            <a:ext cx="7440404" cy="523220"/>
          </a:xfrm>
          <a:prstGeom prst="rect">
            <a:avLst/>
          </a:prstGeom>
          <a:noFill/>
        </p:spPr>
        <p:txBody>
          <a:bodyPr wrap="square" rtlCol="0">
            <a:spAutoFit/>
          </a:bodyPr>
          <a:lstStyle/>
          <a:p>
            <a:pPr lvl="0"/>
            <a:r>
              <a:rPr lang="fr-CA" sz="1400" dirty="0"/>
              <a:t>Faire l’exercice demandé dans votre classeur. L’exercice se fait individuellement. Si vous savez comment faire vérifiez que vos collègues réussissent l’exercice.</a:t>
            </a:r>
            <a:endParaRPr lang="fr-CA" sz="1400" dirty="0"/>
          </a:p>
        </p:txBody>
      </p:sp>
      <p:sp>
        <p:nvSpPr>
          <p:cNvPr id="10" name="ZoneTexte 9"/>
          <p:cNvSpPr txBox="1"/>
          <p:nvPr/>
        </p:nvSpPr>
        <p:spPr>
          <a:xfrm>
            <a:off x="899591" y="2700203"/>
            <a:ext cx="7440404" cy="4401205"/>
          </a:xfrm>
          <a:prstGeom prst="rect">
            <a:avLst/>
          </a:prstGeom>
          <a:noFill/>
        </p:spPr>
        <p:txBody>
          <a:bodyPr wrap="square" rtlCol="0">
            <a:spAutoFit/>
          </a:bodyPr>
          <a:lstStyle/>
          <a:p>
            <a:pPr lvl="0"/>
            <a:r>
              <a:rPr lang="fr-CA" sz="1400" dirty="0" smtClean="0"/>
              <a:t>1. Somme </a:t>
            </a:r>
            <a:r>
              <a:rPr lang="fr-CA" sz="1400" dirty="0"/>
              <a:t>formule automatique </a:t>
            </a:r>
            <a:r>
              <a:rPr lang="fr-CA" sz="1400" dirty="0" smtClean="0"/>
              <a:t>;</a:t>
            </a:r>
          </a:p>
          <a:p>
            <a:pPr lvl="0"/>
            <a:endParaRPr lang="fr-CA" sz="1400" dirty="0" smtClean="0"/>
          </a:p>
          <a:p>
            <a:pPr lvl="0"/>
            <a:r>
              <a:rPr lang="fr-CA" sz="1400" dirty="0" smtClean="0"/>
              <a:t>2. </a:t>
            </a:r>
            <a:r>
              <a:rPr lang="fr-CA" sz="1400" dirty="0"/>
              <a:t>Soustraction formule manuelle </a:t>
            </a:r>
            <a:r>
              <a:rPr lang="fr-CA" sz="1400" dirty="0" smtClean="0"/>
              <a:t>;</a:t>
            </a:r>
          </a:p>
          <a:p>
            <a:pPr lvl="0"/>
            <a:endParaRPr lang="fr-CA" sz="1400" dirty="0" smtClean="0"/>
          </a:p>
          <a:p>
            <a:pPr lvl="0"/>
            <a:r>
              <a:rPr lang="fr-CA" sz="1400" dirty="0" smtClean="0"/>
              <a:t>3. </a:t>
            </a:r>
            <a:r>
              <a:rPr lang="fr-CA" sz="1400" dirty="0"/>
              <a:t>Formule manuelle complexe </a:t>
            </a:r>
            <a:r>
              <a:rPr lang="fr-CA" sz="1400" dirty="0" smtClean="0"/>
              <a:t>;</a:t>
            </a:r>
          </a:p>
          <a:p>
            <a:pPr lvl="0"/>
            <a:endParaRPr lang="fr-CA" sz="1400" dirty="0" smtClean="0"/>
          </a:p>
          <a:p>
            <a:pPr lvl="0"/>
            <a:r>
              <a:rPr lang="fr-CA" sz="1400" dirty="0" smtClean="0"/>
              <a:t>4.</a:t>
            </a:r>
            <a:r>
              <a:rPr lang="fr-CA" sz="1400" dirty="0"/>
              <a:t> Formules Mathématiques Autres </a:t>
            </a:r>
            <a:r>
              <a:rPr lang="fr-CA" sz="1400" dirty="0" smtClean="0"/>
              <a:t>;</a:t>
            </a:r>
          </a:p>
          <a:p>
            <a:pPr lvl="0"/>
            <a:endParaRPr lang="fr-CA" sz="1400" dirty="0" smtClean="0"/>
          </a:p>
          <a:p>
            <a:r>
              <a:rPr lang="fr-CA" sz="1400" dirty="0" smtClean="0"/>
              <a:t>5.</a:t>
            </a:r>
            <a:r>
              <a:rPr lang="fr-CA" sz="1400" dirty="0"/>
              <a:t> Création de formule : Dans ce cas si, suivez les instructions à l’écran.</a:t>
            </a:r>
          </a:p>
          <a:p>
            <a:pPr lvl="0"/>
            <a:endParaRPr lang="fr-CA" sz="1400" dirty="0" smtClean="0"/>
          </a:p>
          <a:p>
            <a:pPr lvl="0"/>
            <a:r>
              <a:rPr lang="fr-CA" sz="1400" dirty="0"/>
              <a:t>	</a:t>
            </a:r>
            <a:r>
              <a:rPr lang="fr-CA" sz="1400" dirty="0" smtClean="0"/>
              <a:t>5.1 Faites </a:t>
            </a:r>
            <a:r>
              <a:rPr lang="fr-CA" sz="1400" dirty="0"/>
              <a:t>la moyenne des cellules N3 à N8; additionner le tout à la racine carré de la </a:t>
            </a:r>
            <a:r>
              <a:rPr lang="fr-CA" sz="1400" dirty="0" smtClean="0"/>
              <a:t>	moyenne des </a:t>
            </a:r>
            <a:r>
              <a:rPr lang="fr-CA" sz="1400" dirty="0"/>
              <a:t>cellules N9 à N13; soustrayez le résultat de la multiplication des cases N5 </a:t>
            </a:r>
            <a:r>
              <a:rPr lang="fr-CA" sz="1400" dirty="0" smtClean="0"/>
              <a:t>	ET N11;</a:t>
            </a:r>
          </a:p>
          <a:p>
            <a:pPr lvl="0"/>
            <a:r>
              <a:rPr lang="fr-CA" sz="1400" dirty="0"/>
              <a:t>	</a:t>
            </a:r>
            <a:endParaRPr lang="fr-CA" sz="1400" dirty="0" smtClean="0"/>
          </a:p>
          <a:p>
            <a:r>
              <a:rPr lang="fr-CA" sz="1400" dirty="0"/>
              <a:t>	</a:t>
            </a:r>
            <a:r>
              <a:rPr lang="fr-CA" sz="1400" dirty="0" smtClean="0"/>
              <a:t>5.2 Faites </a:t>
            </a:r>
            <a:r>
              <a:rPr lang="fr-CA" sz="1400" dirty="0"/>
              <a:t>la moyenne des cellules P3 à P5; divisez le tout avec la somme des cellules P4 </a:t>
            </a:r>
            <a:r>
              <a:rPr lang="fr-CA" sz="1400" dirty="0" smtClean="0"/>
              <a:t>	à P12 </a:t>
            </a:r>
            <a:r>
              <a:rPr lang="fr-CA" sz="1400" dirty="0"/>
              <a:t>et multipliez le tout par la racine carrée de la moyenne des cellules P6 à </a:t>
            </a:r>
            <a:r>
              <a:rPr lang="fr-CA" sz="1400" dirty="0" smtClean="0"/>
              <a:t>P13</a:t>
            </a:r>
            <a:r>
              <a:rPr lang="fr-CA" sz="1400" dirty="0"/>
              <a:t>;</a:t>
            </a:r>
            <a:endParaRPr lang="fr-CA" sz="1400" dirty="0" smtClean="0"/>
          </a:p>
          <a:p>
            <a:endParaRPr lang="fr-CA" sz="1400" dirty="0"/>
          </a:p>
          <a:p>
            <a:r>
              <a:rPr lang="fr-CA" sz="1400" dirty="0" smtClean="0"/>
              <a:t>	5.3 Présenter </a:t>
            </a:r>
            <a:r>
              <a:rPr lang="fr-CA" sz="1400" dirty="0"/>
              <a:t>le résultat de la colonne N en pourcentage de la colonne </a:t>
            </a:r>
            <a:r>
              <a:rPr lang="fr-CA" sz="1400" dirty="0" smtClean="0"/>
              <a:t>P.</a:t>
            </a:r>
            <a:endParaRPr lang="fr-CA" sz="1400" dirty="0"/>
          </a:p>
          <a:p>
            <a:pPr lvl="0"/>
            <a:endParaRPr lang="fr-CA" sz="1400" dirty="0"/>
          </a:p>
          <a:p>
            <a:pPr lvl="0"/>
            <a:endParaRPr lang="fr-CA" sz="1400" dirty="0"/>
          </a:p>
        </p:txBody>
      </p:sp>
    </p:spTree>
    <p:extLst>
      <p:ext uri="{BB962C8B-B14F-4D97-AF65-F5344CB8AC3E}">
        <p14:creationId xmlns:p14="http://schemas.microsoft.com/office/powerpoint/2010/main" val="193005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dirty="0"/>
              <a:t>Fonctions de base de données.</a:t>
            </a:r>
          </a:p>
        </p:txBody>
      </p:sp>
      <p:sp>
        <p:nvSpPr>
          <p:cNvPr id="8" name="ZoneTexte 7"/>
          <p:cNvSpPr txBox="1"/>
          <p:nvPr/>
        </p:nvSpPr>
        <p:spPr>
          <a:xfrm>
            <a:off x="899591" y="1700808"/>
            <a:ext cx="8121227" cy="369332"/>
          </a:xfrm>
          <a:prstGeom prst="rect">
            <a:avLst/>
          </a:prstGeom>
          <a:noFill/>
        </p:spPr>
        <p:txBody>
          <a:bodyPr wrap="square" rtlCol="0">
            <a:spAutoFit/>
          </a:bodyPr>
          <a:lstStyle/>
          <a:p>
            <a:pPr algn="just"/>
            <a:r>
              <a:rPr lang="fr-CA" u="sng" dirty="0" smtClean="0"/>
              <a:t>Adressage absolue et relatif </a:t>
            </a:r>
            <a:r>
              <a:rPr lang="fr-CA" u="sng" dirty="0" smtClean="0"/>
              <a:t>:</a:t>
            </a:r>
            <a:endParaRPr lang="fr-CA" u="sng" dirty="0"/>
          </a:p>
        </p:txBody>
      </p:sp>
      <p:sp>
        <p:nvSpPr>
          <p:cNvPr id="26" name="Titre 5"/>
          <p:cNvSpPr txBox="1">
            <a:spLocks/>
          </p:cNvSpPr>
          <p:nvPr/>
        </p:nvSpPr>
        <p:spPr>
          <a:xfrm>
            <a:off x="8339996" y="112068"/>
            <a:ext cx="680823"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4</a:t>
            </a:r>
            <a:r>
              <a:rPr lang="en-CA" sz="1600" dirty="0" smtClean="0"/>
              <a:t>/11</a:t>
            </a:r>
            <a:endParaRPr lang="fr-CA" sz="1600" dirty="0"/>
          </a:p>
        </p:txBody>
      </p:sp>
      <p:sp>
        <p:nvSpPr>
          <p:cNvPr id="9" name="ZoneTexte 8"/>
          <p:cNvSpPr txBox="1"/>
          <p:nvPr/>
        </p:nvSpPr>
        <p:spPr>
          <a:xfrm>
            <a:off x="899592" y="2083936"/>
            <a:ext cx="7440404" cy="307777"/>
          </a:xfrm>
          <a:prstGeom prst="rect">
            <a:avLst/>
          </a:prstGeom>
          <a:noFill/>
        </p:spPr>
        <p:txBody>
          <a:bodyPr wrap="square" rtlCol="0">
            <a:spAutoFit/>
          </a:bodyPr>
          <a:lstStyle/>
          <a:p>
            <a:pPr lvl="0"/>
            <a:r>
              <a:rPr lang="fr-CA" sz="1400" dirty="0" smtClean="0"/>
              <a:t>Questions !</a:t>
            </a:r>
            <a:endParaRPr lang="fr-CA" sz="1400" dirty="0"/>
          </a:p>
        </p:txBody>
      </p:sp>
      <p:sp>
        <p:nvSpPr>
          <p:cNvPr id="10" name="ZoneTexte 9"/>
          <p:cNvSpPr txBox="1"/>
          <p:nvPr/>
        </p:nvSpPr>
        <p:spPr>
          <a:xfrm>
            <a:off x="899591" y="2700203"/>
            <a:ext cx="7440404" cy="954107"/>
          </a:xfrm>
          <a:prstGeom prst="rect">
            <a:avLst/>
          </a:prstGeom>
          <a:noFill/>
        </p:spPr>
        <p:txBody>
          <a:bodyPr wrap="square" rtlCol="0">
            <a:spAutoFit/>
          </a:bodyPr>
          <a:lstStyle/>
          <a:p>
            <a:pPr marL="342900" lvl="0" indent="-342900">
              <a:buAutoNum type="arabicPeriod"/>
            </a:pPr>
            <a:r>
              <a:rPr lang="fr-CA" sz="1400" dirty="0" smtClean="0"/>
              <a:t>Qu’est-ce que l’adressage relatif ?</a:t>
            </a:r>
          </a:p>
          <a:p>
            <a:pPr marL="342900" lvl="0" indent="-342900">
              <a:buAutoNum type="arabicPeriod"/>
            </a:pPr>
            <a:endParaRPr lang="fr-CA" sz="1400" dirty="0"/>
          </a:p>
          <a:p>
            <a:pPr marL="342900" lvl="0" indent="-342900">
              <a:buAutoNum type="arabicPeriod"/>
            </a:pPr>
            <a:r>
              <a:rPr lang="fr-CA" sz="1400" dirty="0" smtClean="0"/>
              <a:t>Qu’est ce que l’adressage absolue ?</a:t>
            </a:r>
            <a:endParaRPr lang="fr-CA" sz="1400" dirty="0"/>
          </a:p>
          <a:p>
            <a:pPr lvl="0"/>
            <a:endParaRPr lang="fr-CA" sz="1400" dirty="0"/>
          </a:p>
        </p:txBody>
      </p:sp>
      <p:pic>
        <p:nvPicPr>
          <p:cNvPr id="1026"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5114" y="3654310"/>
            <a:ext cx="2199746" cy="280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82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smtClean="0"/>
              <a:t>Fonctions de base de données.</a:t>
            </a:r>
            <a:endParaRPr lang="fr-CA" dirty="0"/>
          </a:p>
        </p:txBody>
      </p:sp>
      <p:sp>
        <p:nvSpPr>
          <p:cNvPr id="8" name="ZoneTexte 7"/>
          <p:cNvSpPr txBox="1"/>
          <p:nvPr/>
        </p:nvSpPr>
        <p:spPr>
          <a:xfrm>
            <a:off x="899590" y="1824100"/>
            <a:ext cx="8121227" cy="369332"/>
          </a:xfrm>
          <a:prstGeom prst="rect">
            <a:avLst/>
          </a:prstGeom>
          <a:noFill/>
        </p:spPr>
        <p:txBody>
          <a:bodyPr wrap="square" rtlCol="0">
            <a:spAutoFit/>
          </a:bodyPr>
          <a:lstStyle/>
          <a:p>
            <a:pPr algn="just"/>
            <a:r>
              <a:rPr lang="fr-CA" u="sng" dirty="0" smtClean="0"/>
              <a:t>Adressage relatif :</a:t>
            </a:r>
            <a:endParaRPr lang="fr-CA" u="sng" dirty="0"/>
          </a:p>
        </p:txBody>
      </p:sp>
      <p:pic>
        <p:nvPicPr>
          <p:cNvPr id="3074"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30" y="2924944"/>
            <a:ext cx="301942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OGLU1\RedirectedFolders\mlaporte\Desktop\Cap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271095"/>
            <a:ext cx="30099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OGLU1\RedirectedFolders\mlaporte\Desktop\Captur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346" y="2239234"/>
            <a:ext cx="3875326" cy="133874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GOGLU1\RedirectedFolders\mlaporte\Desktop\Captur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0455" y="4869161"/>
            <a:ext cx="3728787" cy="144016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899591" y="2132856"/>
            <a:ext cx="2352128" cy="646331"/>
          </a:xfrm>
          <a:prstGeom prst="rect">
            <a:avLst/>
          </a:prstGeom>
          <a:noFill/>
        </p:spPr>
        <p:txBody>
          <a:bodyPr wrap="square" rtlCol="0">
            <a:spAutoFit/>
          </a:bodyPr>
          <a:lstStyle/>
          <a:p>
            <a:pPr algn="just"/>
            <a:r>
              <a:rPr lang="fr-CA" sz="1200" dirty="0"/>
              <a:t>1</a:t>
            </a:r>
            <a:r>
              <a:rPr lang="fr-CA" sz="1200" dirty="0" smtClean="0"/>
              <a:t>.    Entrez la formule que vous voudrez éventuellement ré-adresser dans d’autres cellules</a:t>
            </a:r>
          </a:p>
        </p:txBody>
      </p:sp>
      <p:cxnSp>
        <p:nvCxnSpPr>
          <p:cNvPr id="11" name="Connecteur droit avec flèche 10"/>
          <p:cNvCxnSpPr/>
          <p:nvPr/>
        </p:nvCxnSpPr>
        <p:spPr>
          <a:xfrm>
            <a:off x="1115616" y="2816430"/>
            <a:ext cx="360040" cy="67048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3" name="ZoneTexte 12"/>
          <p:cNvSpPr txBox="1"/>
          <p:nvPr/>
        </p:nvSpPr>
        <p:spPr>
          <a:xfrm>
            <a:off x="899590" y="4149080"/>
            <a:ext cx="2352128" cy="1015663"/>
          </a:xfrm>
          <a:prstGeom prst="rect">
            <a:avLst/>
          </a:prstGeom>
          <a:noFill/>
        </p:spPr>
        <p:txBody>
          <a:bodyPr wrap="square" rtlCol="0">
            <a:spAutoFit/>
          </a:bodyPr>
          <a:lstStyle/>
          <a:p>
            <a:pPr algn="just"/>
            <a:r>
              <a:rPr lang="fr-CA" sz="1200" dirty="0"/>
              <a:t>2</a:t>
            </a:r>
            <a:r>
              <a:rPr lang="fr-CA" sz="1200" dirty="0" smtClean="0"/>
              <a:t>.    Repérez le carré dans le coin bas/droite de la cellule. Sélectionnez-le et déplacer vers les cellules dans lesquelles vous voulez ré-adresser la formule.</a:t>
            </a:r>
          </a:p>
        </p:txBody>
      </p:sp>
      <p:sp>
        <p:nvSpPr>
          <p:cNvPr id="3" name="Ellipse 2"/>
          <p:cNvSpPr/>
          <p:nvPr/>
        </p:nvSpPr>
        <p:spPr>
          <a:xfrm>
            <a:off x="1979712" y="5949280"/>
            <a:ext cx="194167" cy="185077"/>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cxnSp>
        <p:nvCxnSpPr>
          <p:cNvPr id="19" name="Connecteur droit 18"/>
          <p:cNvCxnSpPr/>
          <p:nvPr/>
        </p:nvCxnSpPr>
        <p:spPr>
          <a:xfrm flipH="1" flipV="1">
            <a:off x="2987163" y="4983063"/>
            <a:ext cx="1080781" cy="1151294"/>
          </a:xfrm>
          <a:prstGeom prst="line">
            <a:avLst/>
          </a:prstGeom>
        </p:spPr>
        <p:style>
          <a:lnRef idx="2">
            <a:schemeClr val="accent4"/>
          </a:lnRef>
          <a:fillRef idx="0">
            <a:schemeClr val="accent4"/>
          </a:fillRef>
          <a:effectRef idx="1">
            <a:schemeClr val="accent4"/>
          </a:effectRef>
          <a:fontRef idx="minor">
            <a:schemeClr val="tx1"/>
          </a:fontRef>
        </p:style>
      </p:cxnSp>
      <p:cxnSp>
        <p:nvCxnSpPr>
          <p:cNvPr id="21" name="Connecteur droit 20"/>
          <p:cNvCxnSpPr/>
          <p:nvPr/>
        </p:nvCxnSpPr>
        <p:spPr>
          <a:xfrm flipH="1">
            <a:off x="4067946" y="6134357"/>
            <a:ext cx="3331809"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3" name="Connecteur droit avec flèche 22"/>
          <p:cNvCxnSpPr/>
          <p:nvPr/>
        </p:nvCxnSpPr>
        <p:spPr>
          <a:xfrm flipV="1">
            <a:off x="5940152" y="5877272"/>
            <a:ext cx="0" cy="25708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7" name="Connecteur droit avec flèche 26"/>
          <p:cNvCxnSpPr/>
          <p:nvPr/>
        </p:nvCxnSpPr>
        <p:spPr>
          <a:xfrm flipV="1">
            <a:off x="6876256" y="5877272"/>
            <a:ext cx="0" cy="25708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8" name="ZoneTexte 27"/>
          <p:cNvSpPr txBox="1"/>
          <p:nvPr/>
        </p:nvSpPr>
        <p:spPr>
          <a:xfrm>
            <a:off x="4546414" y="1686334"/>
            <a:ext cx="3947257" cy="461665"/>
          </a:xfrm>
          <a:prstGeom prst="rect">
            <a:avLst/>
          </a:prstGeom>
          <a:noFill/>
        </p:spPr>
        <p:txBody>
          <a:bodyPr wrap="square" rtlCol="0">
            <a:spAutoFit/>
          </a:bodyPr>
          <a:lstStyle/>
          <a:p>
            <a:pPr algn="just"/>
            <a:r>
              <a:rPr lang="fr-CA" sz="1200" dirty="0"/>
              <a:t>3</a:t>
            </a:r>
            <a:r>
              <a:rPr lang="fr-CA" sz="1200" dirty="0" smtClean="0"/>
              <a:t>.    La même formule s’est exportée dans les autres cellules, mais l’adaptant à chacune des cellules..</a:t>
            </a:r>
          </a:p>
        </p:txBody>
      </p:sp>
      <p:sp>
        <p:nvSpPr>
          <p:cNvPr id="29" name="ZoneTexte 28"/>
          <p:cNvSpPr txBox="1"/>
          <p:nvPr/>
        </p:nvSpPr>
        <p:spPr>
          <a:xfrm>
            <a:off x="4447427" y="3782682"/>
            <a:ext cx="1341249" cy="276999"/>
          </a:xfrm>
          <a:prstGeom prst="rect">
            <a:avLst/>
          </a:prstGeom>
          <a:noFill/>
        </p:spPr>
        <p:txBody>
          <a:bodyPr wrap="square" rtlCol="0">
            <a:spAutoFit/>
          </a:bodyPr>
          <a:lstStyle/>
          <a:p>
            <a:pPr algn="just"/>
            <a:r>
              <a:rPr lang="fr-CA" sz="1200" u="sng" dirty="0" smtClean="0">
                <a:solidFill>
                  <a:schemeClr val="accent4">
                    <a:lumMod val="60000"/>
                    <a:lumOff val="40000"/>
                  </a:schemeClr>
                </a:solidFill>
              </a:rPr>
              <a:t>=SOMME(A1:A 2)</a:t>
            </a:r>
          </a:p>
        </p:txBody>
      </p:sp>
      <p:sp>
        <p:nvSpPr>
          <p:cNvPr id="30" name="ZoneTexte 29"/>
          <p:cNvSpPr txBox="1"/>
          <p:nvPr/>
        </p:nvSpPr>
        <p:spPr>
          <a:xfrm>
            <a:off x="5959595" y="3782681"/>
            <a:ext cx="1341249" cy="276999"/>
          </a:xfrm>
          <a:prstGeom prst="rect">
            <a:avLst/>
          </a:prstGeom>
          <a:noFill/>
        </p:spPr>
        <p:txBody>
          <a:bodyPr wrap="square" rtlCol="0">
            <a:spAutoFit/>
          </a:bodyPr>
          <a:lstStyle/>
          <a:p>
            <a:pPr algn="just"/>
            <a:r>
              <a:rPr lang="fr-CA" sz="1200" u="sng" dirty="0" smtClean="0">
                <a:solidFill>
                  <a:schemeClr val="accent4">
                    <a:lumMod val="60000"/>
                    <a:lumOff val="40000"/>
                  </a:schemeClr>
                </a:solidFill>
              </a:rPr>
              <a:t>=SOMME(B1:B 2)</a:t>
            </a:r>
          </a:p>
        </p:txBody>
      </p:sp>
      <p:sp>
        <p:nvSpPr>
          <p:cNvPr id="31" name="ZoneTexte 30"/>
          <p:cNvSpPr txBox="1"/>
          <p:nvPr/>
        </p:nvSpPr>
        <p:spPr>
          <a:xfrm>
            <a:off x="7399755" y="3782680"/>
            <a:ext cx="1341249" cy="276999"/>
          </a:xfrm>
          <a:prstGeom prst="rect">
            <a:avLst/>
          </a:prstGeom>
          <a:noFill/>
        </p:spPr>
        <p:txBody>
          <a:bodyPr wrap="square" rtlCol="0">
            <a:spAutoFit/>
          </a:bodyPr>
          <a:lstStyle/>
          <a:p>
            <a:pPr algn="just"/>
            <a:r>
              <a:rPr lang="fr-CA" sz="1200" u="sng" dirty="0" smtClean="0">
                <a:solidFill>
                  <a:schemeClr val="accent4">
                    <a:lumMod val="60000"/>
                    <a:lumOff val="40000"/>
                  </a:schemeClr>
                </a:solidFill>
              </a:rPr>
              <a:t>=SOMME(C1:C 2)</a:t>
            </a:r>
          </a:p>
        </p:txBody>
      </p:sp>
      <p:cxnSp>
        <p:nvCxnSpPr>
          <p:cNvPr id="32" name="Connecteur droit avec flèche 31"/>
          <p:cNvCxnSpPr/>
          <p:nvPr/>
        </p:nvCxnSpPr>
        <p:spPr>
          <a:xfrm flipV="1">
            <a:off x="5108290" y="3270510"/>
            <a:ext cx="680386" cy="45392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5" name="Connecteur droit avec flèche 34"/>
          <p:cNvCxnSpPr/>
          <p:nvPr/>
        </p:nvCxnSpPr>
        <p:spPr>
          <a:xfrm flipV="1">
            <a:off x="6556009" y="3270510"/>
            <a:ext cx="267682" cy="54339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7" name="Connecteur droit avec flèche 36"/>
          <p:cNvCxnSpPr/>
          <p:nvPr/>
        </p:nvCxnSpPr>
        <p:spPr>
          <a:xfrm flipH="1" flipV="1">
            <a:off x="8070379" y="3270510"/>
            <a:ext cx="155611" cy="55972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5" name="Titre 5"/>
          <p:cNvSpPr txBox="1">
            <a:spLocks/>
          </p:cNvSpPr>
          <p:nvPr/>
        </p:nvSpPr>
        <p:spPr>
          <a:xfrm>
            <a:off x="8316416" y="112068"/>
            <a:ext cx="704403"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5</a:t>
            </a:r>
            <a:r>
              <a:rPr lang="en-CA" sz="1600" dirty="0" smtClean="0"/>
              <a:t>/11</a:t>
            </a:r>
            <a:endParaRPr lang="fr-CA" sz="1600" dirty="0"/>
          </a:p>
        </p:txBody>
      </p:sp>
    </p:spTree>
    <p:extLst>
      <p:ext uri="{BB962C8B-B14F-4D97-AF65-F5344CB8AC3E}">
        <p14:creationId xmlns:p14="http://schemas.microsoft.com/office/powerpoint/2010/main" val="2297200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Définition</a:t>
            </a:r>
            <a:r>
              <a:rPr lang="en-CA" dirty="0" smtClean="0"/>
              <a:t> des </a:t>
            </a:r>
            <a:r>
              <a:rPr lang="fr-CA" dirty="0" smtClean="0"/>
              <a:t>besoins</a:t>
            </a:r>
            <a:r>
              <a:rPr lang="en-CA" dirty="0" smtClean="0"/>
              <a:t>.</a:t>
            </a:r>
            <a:endParaRPr lang="fr-CA" dirty="0"/>
          </a:p>
        </p:txBody>
      </p:sp>
      <p:sp>
        <p:nvSpPr>
          <p:cNvPr id="8" name="ZoneTexte 7"/>
          <p:cNvSpPr txBox="1"/>
          <p:nvPr/>
        </p:nvSpPr>
        <p:spPr>
          <a:xfrm>
            <a:off x="899592" y="1268760"/>
            <a:ext cx="7920880" cy="4524315"/>
          </a:xfrm>
          <a:prstGeom prst="rect">
            <a:avLst/>
          </a:prstGeom>
          <a:noFill/>
        </p:spPr>
        <p:txBody>
          <a:bodyPr wrap="square" rtlCol="0">
            <a:spAutoFit/>
          </a:bodyPr>
          <a:lstStyle/>
          <a:p>
            <a:pPr algn="just"/>
            <a:r>
              <a:rPr lang="fr-CA" dirty="0"/>
              <a:t>La première étape importante avant de débuter quelconque création de </a:t>
            </a:r>
            <a:r>
              <a:rPr lang="fr-CA" dirty="0" smtClean="0"/>
              <a:t>classeur sur </a:t>
            </a:r>
            <a:r>
              <a:rPr lang="fr-CA" dirty="0"/>
              <a:t>Excel est évidemment la définition des besoins. Cette étape permettra d’avoir une image globale des catégories, formules, outils d’analyses, etc., que devra inclure votre </a:t>
            </a:r>
            <a:r>
              <a:rPr lang="fr-CA" dirty="0" smtClean="0"/>
              <a:t>classeur. </a:t>
            </a:r>
            <a:r>
              <a:rPr lang="fr-CA" dirty="0"/>
              <a:t>De plus, vous pourrez aussi figurer les espaces nécessaires pour que votre </a:t>
            </a:r>
            <a:r>
              <a:rPr lang="fr-CA" dirty="0" smtClean="0"/>
              <a:t>classeur soit </a:t>
            </a:r>
            <a:r>
              <a:rPr lang="fr-CA" dirty="0"/>
              <a:t>convivial, mais aussi, éviter la multiplication des </a:t>
            </a:r>
            <a:r>
              <a:rPr lang="fr-CA" dirty="0" smtClean="0"/>
              <a:t>changements</a:t>
            </a:r>
            <a:r>
              <a:rPr lang="fr-CA" sz="1100" dirty="0" smtClean="0"/>
              <a:t>1</a:t>
            </a:r>
            <a:r>
              <a:rPr lang="fr-CA" dirty="0" smtClean="0"/>
              <a:t> majeurs </a:t>
            </a:r>
            <a:r>
              <a:rPr lang="fr-CA" dirty="0"/>
              <a:t>dans la configuration générale</a:t>
            </a:r>
            <a:r>
              <a:rPr lang="fr-CA" dirty="0" smtClean="0"/>
              <a:t>.</a:t>
            </a:r>
          </a:p>
          <a:p>
            <a:pPr algn="just"/>
            <a:endParaRPr lang="en-CA" dirty="0"/>
          </a:p>
          <a:p>
            <a:pPr algn="just"/>
            <a:r>
              <a:rPr lang="fr-CA" dirty="0"/>
              <a:t>La méthode la plus simple afin d’éviter de recommencer constamment la configuration de votre fichier est de </a:t>
            </a:r>
            <a:r>
              <a:rPr lang="fr-CA" dirty="0" smtClean="0"/>
              <a:t>se questionner, par exemple</a:t>
            </a:r>
            <a:r>
              <a:rPr lang="fr-CA" dirty="0"/>
              <a:t> :</a:t>
            </a:r>
          </a:p>
          <a:p>
            <a:pPr lvl="0" algn="just"/>
            <a:r>
              <a:rPr lang="fr-CA" dirty="0" smtClean="0"/>
              <a:t>	- Quelles </a:t>
            </a:r>
            <a:r>
              <a:rPr lang="fr-CA" dirty="0"/>
              <a:t>sont les catégories principales qui sont essentiel ?</a:t>
            </a:r>
          </a:p>
          <a:p>
            <a:pPr lvl="0" algn="just"/>
            <a:r>
              <a:rPr lang="fr-CA" dirty="0" smtClean="0"/>
              <a:t>	- Quelle </a:t>
            </a:r>
            <a:r>
              <a:rPr lang="fr-CA" dirty="0"/>
              <a:t>sera l’orientation la plus efficace en fonction de mes objectifs </a:t>
            </a:r>
            <a:r>
              <a:rPr lang="fr-CA" dirty="0" smtClean="0"/>
              <a:t>	(</a:t>
            </a:r>
            <a:r>
              <a:rPr lang="fr-CA" dirty="0"/>
              <a:t>Verticale ou horizontale) ?</a:t>
            </a:r>
          </a:p>
          <a:p>
            <a:pPr lvl="0" algn="just"/>
            <a:r>
              <a:rPr lang="fr-CA" dirty="0" smtClean="0"/>
              <a:t>	- Aurai-je </a:t>
            </a:r>
            <a:r>
              <a:rPr lang="fr-CA" dirty="0"/>
              <a:t>à inclure des </a:t>
            </a:r>
            <a:r>
              <a:rPr lang="fr-CA" dirty="0" smtClean="0"/>
              <a:t>graphiques (si oui prévoir un espace) </a:t>
            </a:r>
            <a:r>
              <a:rPr lang="fr-CA" dirty="0"/>
              <a:t>?</a:t>
            </a:r>
          </a:p>
          <a:p>
            <a:pPr lvl="0" algn="just"/>
            <a:r>
              <a:rPr lang="fr-CA" dirty="0" smtClean="0"/>
              <a:t>	- Aurai-je </a:t>
            </a:r>
            <a:r>
              <a:rPr lang="fr-CA" dirty="0"/>
              <a:t>besoin d’une page supplémentaire de gestion des formules ?</a:t>
            </a:r>
          </a:p>
          <a:p>
            <a:pPr algn="just"/>
            <a:endParaRPr lang="fr-CA" dirty="0"/>
          </a:p>
          <a:p>
            <a:pPr algn="just"/>
            <a:endParaRPr lang="fr-CA" dirty="0"/>
          </a:p>
        </p:txBody>
      </p:sp>
      <p:sp>
        <p:nvSpPr>
          <p:cNvPr id="2" name="ZoneTexte 1"/>
          <p:cNvSpPr txBox="1"/>
          <p:nvPr/>
        </p:nvSpPr>
        <p:spPr>
          <a:xfrm>
            <a:off x="899592" y="6165304"/>
            <a:ext cx="7128792" cy="461665"/>
          </a:xfrm>
          <a:prstGeom prst="rect">
            <a:avLst/>
          </a:prstGeom>
          <a:noFill/>
        </p:spPr>
        <p:txBody>
          <a:bodyPr wrap="square" rtlCol="0">
            <a:spAutoFit/>
          </a:bodyPr>
          <a:lstStyle/>
          <a:p>
            <a:r>
              <a:rPr lang="fr-CA" sz="1200" dirty="0" smtClean="0"/>
              <a:t>1. Des </a:t>
            </a:r>
            <a:r>
              <a:rPr lang="fr-CA" sz="1200" dirty="0"/>
              <a:t>changements majeurs produisent souvent des changements dans vos formules, ce qui peut rapidement corrompe vitre fichier en ce qui concerne l’usage que vous aviez en tête à la base.</a:t>
            </a:r>
          </a:p>
        </p:txBody>
      </p:sp>
      <p:cxnSp>
        <p:nvCxnSpPr>
          <p:cNvPr id="7" name="Connecteur droit 6"/>
          <p:cNvCxnSpPr/>
          <p:nvPr/>
        </p:nvCxnSpPr>
        <p:spPr>
          <a:xfrm>
            <a:off x="899592" y="6093296"/>
            <a:ext cx="7992888" cy="0"/>
          </a:xfrm>
          <a:prstGeom prst="line">
            <a:avLst/>
          </a:prstGeom>
          <a:ln>
            <a:solidFill>
              <a:schemeClr val="tx2">
                <a:lumMod val="9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2395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dirty="0"/>
              <a:t>Fonctions de </a:t>
            </a:r>
            <a:r>
              <a:rPr lang="fr-CA" dirty="0" smtClean="0"/>
              <a:t>base de données.</a:t>
            </a:r>
            <a:endParaRPr lang="fr-CA" dirty="0"/>
          </a:p>
        </p:txBody>
      </p:sp>
      <p:sp>
        <p:nvSpPr>
          <p:cNvPr id="8" name="ZoneTexte 7"/>
          <p:cNvSpPr txBox="1"/>
          <p:nvPr/>
        </p:nvSpPr>
        <p:spPr>
          <a:xfrm>
            <a:off x="899590" y="1824100"/>
            <a:ext cx="8121227" cy="369332"/>
          </a:xfrm>
          <a:prstGeom prst="rect">
            <a:avLst/>
          </a:prstGeom>
          <a:noFill/>
        </p:spPr>
        <p:txBody>
          <a:bodyPr wrap="square" rtlCol="0">
            <a:spAutoFit/>
          </a:bodyPr>
          <a:lstStyle/>
          <a:p>
            <a:pPr algn="just"/>
            <a:r>
              <a:rPr lang="fr-CA" u="sng" dirty="0" smtClean="0"/>
              <a:t>Adressage Absolue :</a:t>
            </a:r>
            <a:endParaRPr lang="fr-CA" u="sng" dirty="0"/>
          </a:p>
        </p:txBody>
      </p:sp>
      <p:sp>
        <p:nvSpPr>
          <p:cNvPr id="25" name="ZoneTexte 24"/>
          <p:cNvSpPr txBox="1"/>
          <p:nvPr/>
        </p:nvSpPr>
        <p:spPr>
          <a:xfrm>
            <a:off x="899591" y="2132856"/>
            <a:ext cx="2352128" cy="646331"/>
          </a:xfrm>
          <a:prstGeom prst="rect">
            <a:avLst/>
          </a:prstGeom>
          <a:noFill/>
        </p:spPr>
        <p:txBody>
          <a:bodyPr wrap="square" rtlCol="0">
            <a:spAutoFit/>
          </a:bodyPr>
          <a:lstStyle/>
          <a:p>
            <a:pPr algn="just"/>
            <a:r>
              <a:rPr lang="fr-CA" sz="1200" dirty="0"/>
              <a:t>1</a:t>
            </a:r>
            <a:r>
              <a:rPr lang="fr-CA" sz="1200" dirty="0" smtClean="0"/>
              <a:t>.    Entrez la formule que vous voudrez éventuellement ré-adresser dans d’autres cellules.</a:t>
            </a:r>
          </a:p>
        </p:txBody>
      </p:sp>
      <p:pic>
        <p:nvPicPr>
          <p:cNvPr id="4098"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2784137"/>
            <a:ext cx="2208111" cy="129498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OGLU1\RedirectedFolders\mlaporte\Desktop\Cap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9" y="5071247"/>
            <a:ext cx="2520280" cy="1382089"/>
          </a:xfrm>
          <a:prstGeom prst="rect">
            <a:avLst/>
          </a:prstGeom>
          <a:noFill/>
          <a:extLst>
            <a:ext uri="{909E8E84-426E-40DD-AFC4-6F175D3DCCD1}">
              <a14:hiddenFill xmlns:a14="http://schemas.microsoft.com/office/drawing/2010/main">
                <a:solidFill>
                  <a:srgbClr val="FFFFFF"/>
                </a:solidFill>
              </a14:hiddenFill>
            </a:ext>
          </a:extLst>
        </p:spPr>
      </p:pic>
      <p:sp>
        <p:nvSpPr>
          <p:cNvPr id="33" name="ZoneTexte 32"/>
          <p:cNvSpPr txBox="1"/>
          <p:nvPr/>
        </p:nvSpPr>
        <p:spPr>
          <a:xfrm>
            <a:off x="971599" y="4221088"/>
            <a:ext cx="2352128" cy="830997"/>
          </a:xfrm>
          <a:prstGeom prst="rect">
            <a:avLst/>
          </a:prstGeom>
          <a:noFill/>
        </p:spPr>
        <p:txBody>
          <a:bodyPr wrap="square" rtlCol="0">
            <a:spAutoFit/>
          </a:bodyPr>
          <a:lstStyle/>
          <a:p>
            <a:pPr algn="just"/>
            <a:r>
              <a:rPr lang="fr-CA" sz="1200" dirty="0"/>
              <a:t>2</a:t>
            </a:r>
            <a:r>
              <a:rPr lang="fr-CA" sz="1200" dirty="0" smtClean="0"/>
              <a:t>.    Insérez un </a:t>
            </a:r>
            <a:r>
              <a:rPr lang="fr-CA" sz="1200" dirty="0" smtClean="0">
                <a:solidFill>
                  <a:schemeClr val="accent4">
                    <a:lumMod val="60000"/>
                    <a:lumOff val="40000"/>
                  </a:schemeClr>
                </a:solidFill>
              </a:rPr>
              <a:t>$</a:t>
            </a:r>
            <a:r>
              <a:rPr lang="fr-CA" sz="1200" dirty="0" smtClean="0"/>
              <a:t> devant la cellule que vous voulez figer dans l’exportation de votre formule vers d’autres cellules.</a:t>
            </a:r>
          </a:p>
        </p:txBody>
      </p:sp>
      <p:sp>
        <p:nvSpPr>
          <p:cNvPr id="34" name="Ellipse 33"/>
          <p:cNvSpPr/>
          <p:nvPr/>
        </p:nvSpPr>
        <p:spPr>
          <a:xfrm>
            <a:off x="1281489" y="5681088"/>
            <a:ext cx="194167" cy="185077"/>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sp>
        <p:nvSpPr>
          <p:cNvPr id="36" name="Ellipse 35"/>
          <p:cNvSpPr/>
          <p:nvPr/>
        </p:nvSpPr>
        <p:spPr>
          <a:xfrm>
            <a:off x="2824216" y="5085184"/>
            <a:ext cx="194167" cy="185077"/>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pic>
        <p:nvPicPr>
          <p:cNvPr id="4100" name="Picture 4"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192" y="1955898"/>
            <a:ext cx="2448272" cy="1016875"/>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p:cNvSpPr txBox="1"/>
          <p:nvPr/>
        </p:nvSpPr>
        <p:spPr>
          <a:xfrm>
            <a:off x="3707903" y="1340768"/>
            <a:ext cx="5312913" cy="461665"/>
          </a:xfrm>
          <a:prstGeom prst="rect">
            <a:avLst/>
          </a:prstGeom>
          <a:noFill/>
        </p:spPr>
        <p:txBody>
          <a:bodyPr wrap="square" rtlCol="0">
            <a:spAutoFit/>
          </a:bodyPr>
          <a:lstStyle/>
          <a:p>
            <a:pPr algn="just"/>
            <a:r>
              <a:rPr lang="fr-CA" sz="1200" dirty="0"/>
              <a:t>3</a:t>
            </a:r>
            <a:r>
              <a:rPr lang="fr-CA" sz="1200" dirty="0" smtClean="0"/>
              <a:t>.    Repérez le carré dans le coin bas/droite de la cellule. Sélectionnez-le et déplacer vers les cellules dans lesquelles vous voulez ré-adresser la formule.</a:t>
            </a:r>
          </a:p>
        </p:txBody>
      </p:sp>
      <p:sp>
        <p:nvSpPr>
          <p:cNvPr id="39" name="Ellipse 38"/>
          <p:cNvSpPr/>
          <p:nvPr/>
        </p:nvSpPr>
        <p:spPr>
          <a:xfrm>
            <a:off x="4593857" y="2379827"/>
            <a:ext cx="194167" cy="185077"/>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pic>
        <p:nvPicPr>
          <p:cNvPr id="4101" name="Picture 5" descr="\\GOGLU1\RedirectedFolders\mlaporte\Desktop\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1955898"/>
            <a:ext cx="2648617" cy="1105385"/>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Connecteur droit 39"/>
          <p:cNvCxnSpPr/>
          <p:nvPr/>
        </p:nvCxnSpPr>
        <p:spPr>
          <a:xfrm flipH="1" flipV="1">
            <a:off x="5683160" y="1804180"/>
            <a:ext cx="977072" cy="979957"/>
          </a:xfrm>
          <a:prstGeom prst="line">
            <a:avLst/>
          </a:prstGeom>
        </p:spPr>
        <p:style>
          <a:lnRef idx="2">
            <a:schemeClr val="accent4"/>
          </a:lnRef>
          <a:fillRef idx="0">
            <a:schemeClr val="accent4"/>
          </a:fillRef>
          <a:effectRef idx="1">
            <a:schemeClr val="accent4"/>
          </a:effectRef>
          <a:fontRef idx="minor">
            <a:schemeClr val="tx1"/>
          </a:fontRef>
        </p:style>
      </p:cxnSp>
      <p:cxnSp>
        <p:nvCxnSpPr>
          <p:cNvPr id="41" name="Connecteur droit 40"/>
          <p:cNvCxnSpPr/>
          <p:nvPr/>
        </p:nvCxnSpPr>
        <p:spPr>
          <a:xfrm flipH="1">
            <a:off x="6660232" y="2780928"/>
            <a:ext cx="2232249" cy="3209"/>
          </a:xfrm>
          <a:prstGeom prst="line">
            <a:avLst/>
          </a:prstGeom>
        </p:spPr>
        <p:style>
          <a:lnRef idx="2">
            <a:schemeClr val="accent4"/>
          </a:lnRef>
          <a:fillRef idx="0">
            <a:schemeClr val="accent4"/>
          </a:fillRef>
          <a:effectRef idx="1">
            <a:schemeClr val="accent4"/>
          </a:effectRef>
          <a:fontRef idx="minor">
            <a:schemeClr val="tx1"/>
          </a:fontRef>
        </p:style>
      </p:cxnSp>
      <p:cxnSp>
        <p:nvCxnSpPr>
          <p:cNvPr id="43" name="Connecteur droit avec flèche 42"/>
          <p:cNvCxnSpPr/>
          <p:nvPr/>
        </p:nvCxnSpPr>
        <p:spPr>
          <a:xfrm flipV="1">
            <a:off x="8660682" y="2609890"/>
            <a:ext cx="0" cy="16929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7" name="Connecteur droit avec flèche 46"/>
          <p:cNvCxnSpPr/>
          <p:nvPr/>
        </p:nvCxnSpPr>
        <p:spPr>
          <a:xfrm flipV="1">
            <a:off x="7884368" y="2611631"/>
            <a:ext cx="0" cy="16929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4102" name="Picture 6" descr="\\GOGLU1\RedirectedFolders\mlaporte\Desktop\Captur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469" y="4332709"/>
            <a:ext cx="3571875" cy="1504950"/>
          </a:xfrm>
          <a:prstGeom prst="rect">
            <a:avLst/>
          </a:prstGeom>
          <a:noFill/>
          <a:extLst>
            <a:ext uri="{909E8E84-426E-40DD-AFC4-6F175D3DCCD1}">
              <a14:hiddenFill xmlns:a14="http://schemas.microsoft.com/office/drawing/2010/main">
                <a:solidFill>
                  <a:srgbClr val="FFFFFF"/>
                </a:solidFill>
              </a14:hiddenFill>
            </a:ext>
          </a:extLst>
        </p:spPr>
      </p:pic>
      <p:sp>
        <p:nvSpPr>
          <p:cNvPr id="49" name="ZoneTexte 48"/>
          <p:cNvSpPr txBox="1"/>
          <p:nvPr/>
        </p:nvSpPr>
        <p:spPr>
          <a:xfrm>
            <a:off x="3787191" y="3573016"/>
            <a:ext cx="5233625" cy="646331"/>
          </a:xfrm>
          <a:prstGeom prst="rect">
            <a:avLst/>
          </a:prstGeom>
          <a:noFill/>
        </p:spPr>
        <p:txBody>
          <a:bodyPr wrap="square" rtlCol="0">
            <a:spAutoFit/>
          </a:bodyPr>
          <a:lstStyle/>
          <a:p>
            <a:pPr algn="just"/>
            <a:r>
              <a:rPr lang="fr-CA" sz="1200" dirty="0"/>
              <a:t>4</a:t>
            </a:r>
            <a:r>
              <a:rPr lang="fr-CA" sz="1200" dirty="0" smtClean="0"/>
              <a:t>.    La même formule s’est exportée dans les autres cellules mais cette fois-ci, en conservant la valeur de la cellule qui comportant un signe de </a:t>
            </a:r>
            <a:r>
              <a:rPr lang="fr-CA" sz="1200" dirty="0" smtClean="0">
                <a:solidFill>
                  <a:schemeClr val="accent4">
                    <a:lumMod val="60000"/>
                    <a:lumOff val="40000"/>
                  </a:schemeClr>
                </a:solidFill>
              </a:rPr>
              <a:t>$</a:t>
            </a:r>
            <a:r>
              <a:rPr lang="fr-CA" sz="1200" dirty="0" smtClean="0"/>
              <a:t> devant son adresse.</a:t>
            </a:r>
          </a:p>
        </p:txBody>
      </p:sp>
      <p:sp>
        <p:nvSpPr>
          <p:cNvPr id="50" name="ZoneTexte 49"/>
          <p:cNvSpPr txBox="1"/>
          <p:nvPr/>
        </p:nvSpPr>
        <p:spPr>
          <a:xfrm>
            <a:off x="4427984" y="6128456"/>
            <a:ext cx="1341249" cy="276999"/>
          </a:xfrm>
          <a:prstGeom prst="rect">
            <a:avLst/>
          </a:prstGeom>
          <a:noFill/>
        </p:spPr>
        <p:txBody>
          <a:bodyPr wrap="square" rtlCol="0">
            <a:spAutoFit/>
          </a:bodyPr>
          <a:lstStyle/>
          <a:p>
            <a:pPr algn="just"/>
            <a:r>
              <a:rPr lang="fr-CA" sz="1200" u="sng" dirty="0" smtClean="0">
                <a:solidFill>
                  <a:schemeClr val="accent4">
                    <a:lumMod val="60000"/>
                    <a:lumOff val="40000"/>
                  </a:schemeClr>
                </a:solidFill>
              </a:rPr>
              <a:t>=A1*$B6</a:t>
            </a:r>
          </a:p>
        </p:txBody>
      </p:sp>
      <p:sp>
        <p:nvSpPr>
          <p:cNvPr id="51" name="ZoneTexte 50"/>
          <p:cNvSpPr txBox="1"/>
          <p:nvPr/>
        </p:nvSpPr>
        <p:spPr>
          <a:xfrm>
            <a:off x="6041316" y="6128456"/>
            <a:ext cx="1083921" cy="276999"/>
          </a:xfrm>
          <a:prstGeom prst="rect">
            <a:avLst/>
          </a:prstGeom>
          <a:noFill/>
        </p:spPr>
        <p:txBody>
          <a:bodyPr wrap="square" rtlCol="0">
            <a:spAutoFit/>
          </a:bodyPr>
          <a:lstStyle/>
          <a:p>
            <a:pPr algn="just"/>
            <a:r>
              <a:rPr lang="fr-CA" sz="1200" u="sng" dirty="0" smtClean="0">
                <a:solidFill>
                  <a:schemeClr val="accent4">
                    <a:lumMod val="60000"/>
                    <a:lumOff val="40000"/>
                  </a:schemeClr>
                </a:solidFill>
              </a:rPr>
              <a:t>=B1*$B6</a:t>
            </a:r>
          </a:p>
        </p:txBody>
      </p:sp>
      <p:sp>
        <p:nvSpPr>
          <p:cNvPr id="52" name="ZoneTexte 51"/>
          <p:cNvSpPr txBox="1"/>
          <p:nvPr/>
        </p:nvSpPr>
        <p:spPr>
          <a:xfrm>
            <a:off x="7626971" y="6128455"/>
            <a:ext cx="946841" cy="276999"/>
          </a:xfrm>
          <a:prstGeom prst="rect">
            <a:avLst/>
          </a:prstGeom>
          <a:noFill/>
        </p:spPr>
        <p:txBody>
          <a:bodyPr wrap="square" rtlCol="0">
            <a:spAutoFit/>
          </a:bodyPr>
          <a:lstStyle/>
          <a:p>
            <a:pPr algn="just"/>
            <a:r>
              <a:rPr lang="fr-CA" sz="1200" u="sng" dirty="0" smtClean="0">
                <a:solidFill>
                  <a:schemeClr val="accent4">
                    <a:lumMod val="60000"/>
                    <a:lumOff val="40000"/>
                  </a:schemeClr>
                </a:solidFill>
              </a:rPr>
              <a:t>=C1*$B6</a:t>
            </a:r>
          </a:p>
        </p:txBody>
      </p:sp>
      <p:cxnSp>
        <p:nvCxnSpPr>
          <p:cNvPr id="53" name="Connecteur droit avec flèche 52"/>
          <p:cNvCxnSpPr/>
          <p:nvPr/>
        </p:nvCxnSpPr>
        <p:spPr>
          <a:xfrm flipV="1">
            <a:off x="5013038" y="5177722"/>
            <a:ext cx="680386" cy="85733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4" name="Connecteur droit avec flèche 53"/>
          <p:cNvCxnSpPr/>
          <p:nvPr/>
        </p:nvCxnSpPr>
        <p:spPr>
          <a:xfrm flipV="1">
            <a:off x="6460757" y="5177722"/>
            <a:ext cx="199475" cy="94679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5" name="Connecteur droit avec flèche 54"/>
          <p:cNvCxnSpPr/>
          <p:nvPr/>
        </p:nvCxnSpPr>
        <p:spPr>
          <a:xfrm flipH="1" flipV="1">
            <a:off x="7812361" y="5177722"/>
            <a:ext cx="288031" cy="85733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8" name="Titre 5"/>
          <p:cNvSpPr txBox="1">
            <a:spLocks/>
          </p:cNvSpPr>
          <p:nvPr/>
        </p:nvSpPr>
        <p:spPr>
          <a:xfrm>
            <a:off x="8251344" y="112068"/>
            <a:ext cx="769475"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6</a:t>
            </a:r>
            <a:r>
              <a:rPr lang="en-CA" sz="1600" dirty="0" smtClean="0"/>
              <a:t>/11</a:t>
            </a:r>
            <a:endParaRPr lang="fr-CA" sz="1600" dirty="0"/>
          </a:p>
        </p:txBody>
      </p:sp>
    </p:spTree>
    <p:extLst>
      <p:ext uri="{BB962C8B-B14F-4D97-AF65-F5344CB8AC3E}">
        <p14:creationId xmlns:p14="http://schemas.microsoft.com/office/powerpoint/2010/main" val="3423082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dirty="0"/>
              <a:t>Fonctions de </a:t>
            </a:r>
            <a:r>
              <a:rPr lang="fr-CA" dirty="0" smtClean="0"/>
              <a:t>base de données.</a:t>
            </a:r>
            <a:endParaRPr lang="fr-CA" dirty="0"/>
          </a:p>
        </p:txBody>
      </p:sp>
      <p:sp>
        <p:nvSpPr>
          <p:cNvPr id="8" name="ZoneTexte 7"/>
          <p:cNvSpPr txBox="1"/>
          <p:nvPr/>
        </p:nvSpPr>
        <p:spPr>
          <a:xfrm>
            <a:off x="899590" y="1824100"/>
            <a:ext cx="8121227" cy="369332"/>
          </a:xfrm>
          <a:prstGeom prst="rect">
            <a:avLst/>
          </a:prstGeom>
          <a:noFill/>
        </p:spPr>
        <p:txBody>
          <a:bodyPr wrap="square" rtlCol="0">
            <a:spAutoFit/>
          </a:bodyPr>
          <a:lstStyle/>
          <a:p>
            <a:pPr algn="just"/>
            <a:r>
              <a:rPr lang="fr-CA" u="sng" dirty="0" smtClean="0"/>
              <a:t>Commande de si :</a:t>
            </a:r>
            <a:endParaRPr lang="fr-CA" u="sng" dirty="0"/>
          </a:p>
        </p:txBody>
      </p:sp>
      <p:sp>
        <p:nvSpPr>
          <p:cNvPr id="26" name="ZoneTexte 25"/>
          <p:cNvSpPr txBox="1"/>
          <p:nvPr/>
        </p:nvSpPr>
        <p:spPr>
          <a:xfrm>
            <a:off x="899590" y="2202642"/>
            <a:ext cx="2352128" cy="2862322"/>
          </a:xfrm>
          <a:prstGeom prst="rect">
            <a:avLst/>
          </a:prstGeom>
          <a:noFill/>
        </p:spPr>
        <p:txBody>
          <a:bodyPr wrap="square" rtlCol="0">
            <a:spAutoFit/>
          </a:bodyPr>
          <a:lstStyle/>
          <a:p>
            <a:pPr marL="228600" indent="-228600" algn="just">
              <a:buAutoNum type="arabicPeriod"/>
            </a:pPr>
            <a:r>
              <a:rPr lang="fr-CA" sz="1200" dirty="0" smtClean="0"/>
              <a:t>Avant de débuter la construction d’une commande de SI, il est important de nommer les cellules dans lesquelles les réponses seront définies.</a:t>
            </a:r>
          </a:p>
          <a:p>
            <a:pPr marL="685800" lvl="1" indent="-228600" algn="just">
              <a:buAutoNum type="arabicPeriod"/>
            </a:pPr>
            <a:r>
              <a:rPr lang="fr-CA" sz="1200" dirty="0" smtClean="0"/>
              <a:t>Sélectionner la cellule en question;</a:t>
            </a:r>
          </a:p>
          <a:p>
            <a:pPr marL="685800" lvl="1" indent="-228600" algn="just">
              <a:buAutoNum type="arabicPeriod"/>
            </a:pPr>
            <a:r>
              <a:rPr lang="fr-CA" sz="1200" dirty="0" smtClean="0"/>
              <a:t>Effectuer un « Right Clic »</a:t>
            </a:r>
          </a:p>
          <a:p>
            <a:pPr marL="685800" lvl="1" indent="-228600" algn="just">
              <a:buAutoNum type="arabicPeriod"/>
            </a:pPr>
            <a:r>
              <a:rPr lang="fr-CA" sz="1200" dirty="0" smtClean="0"/>
              <a:t>Choisir : Définir un nom …</a:t>
            </a:r>
          </a:p>
          <a:p>
            <a:pPr marL="685800" lvl="1" indent="-228600" algn="just">
              <a:buAutoNum type="arabicPeriod"/>
            </a:pPr>
            <a:r>
              <a:rPr lang="fr-CA" sz="1200" dirty="0" smtClean="0"/>
              <a:t>Remplacer par le nom désiré.</a:t>
            </a:r>
          </a:p>
          <a:p>
            <a:pPr marL="685800" lvl="1" indent="-228600" algn="just">
              <a:buAutoNum type="arabicPeriod"/>
            </a:pPr>
            <a:endParaRPr lang="fr-CA" sz="1200" dirty="0" smtClean="0"/>
          </a:p>
        </p:txBody>
      </p:sp>
      <p:pic>
        <p:nvPicPr>
          <p:cNvPr id="4099" name="Picture 3"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0" y="5229200"/>
            <a:ext cx="2312097" cy="13491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908720"/>
            <a:ext cx="3132587" cy="3495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6162" y="4637089"/>
            <a:ext cx="2608762" cy="203227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OGLU1\RedirectedFolders\mlaporte\Desktop\Captur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7329" y="4637089"/>
            <a:ext cx="2689946" cy="2032272"/>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Connecteur droit avec flèche 29"/>
          <p:cNvCxnSpPr/>
          <p:nvPr/>
        </p:nvCxnSpPr>
        <p:spPr>
          <a:xfrm>
            <a:off x="899590" y="4725144"/>
            <a:ext cx="1944216" cy="164734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4" name="Connecteur droit 33"/>
          <p:cNvCxnSpPr/>
          <p:nvPr/>
        </p:nvCxnSpPr>
        <p:spPr>
          <a:xfrm flipH="1">
            <a:off x="899590" y="3429000"/>
            <a:ext cx="432050" cy="1296144"/>
          </a:xfrm>
          <a:prstGeom prst="line">
            <a:avLst/>
          </a:prstGeom>
        </p:spPr>
        <p:style>
          <a:lnRef idx="2">
            <a:schemeClr val="accent4"/>
          </a:lnRef>
          <a:fillRef idx="0">
            <a:schemeClr val="accent4"/>
          </a:fillRef>
          <a:effectRef idx="1">
            <a:schemeClr val="accent4"/>
          </a:effectRef>
          <a:fontRef idx="minor">
            <a:schemeClr val="tx1"/>
          </a:fontRef>
        </p:style>
      </p:cxnSp>
      <p:cxnSp>
        <p:nvCxnSpPr>
          <p:cNvPr id="37" name="Connecteur droit avec flèche 36"/>
          <p:cNvCxnSpPr/>
          <p:nvPr/>
        </p:nvCxnSpPr>
        <p:spPr>
          <a:xfrm>
            <a:off x="3211687" y="4005876"/>
            <a:ext cx="2854598" cy="7119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9" name="Connecteur droit avec flèche 38"/>
          <p:cNvCxnSpPr/>
          <p:nvPr/>
        </p:nvCxnSpPr>
        <p:spPr>
          <a:xfrm>
            <a:off x="3230217" y="4565893"/>
            <a:ext cx="1125759" cy="87933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1" name="Connecteur droit avec flèche 40"/>
          <p:cNvCxnSpPr/>
          <p:nvPr/>
        </p:nvCxnSpPr>
        <p:spPr>
          <a:xfrm>
            <a:off x="3251718" y="4565893"/>
            <a:ext cx="3886201" cy="91462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45" name="Titre 5"/>
          <p:cNvSpPr txBox="1">
            <a:spLocks/>
          </p:cNvSpPr>
          <p:nvPr/>
        </p:nvSpPr>
        <p:spPr>
          <a:xfrm>
            <a:off x="8316416" y="112068"/>
            <a:ext cx="704403"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7</a:t>
            </a:r>
            <a:r>
              <a:rPr lang="en-CA" sz="1600" dirty="0" smtClean="0"/>
              <a:t>/11</a:t>
            </a:r>
            <a:endParaRPr lang="fr-CA" sz="1600" dirty="0"/>
          </a:p>
        </p:txBody>
      </p:sp>
    </p:spTree>
    <p:extLst>
      <p:ext uri="{BB962C8B-B14F-4D97-AF65-F5344CB8AC3E}">
        <p14:creationId xmlns:p14="http://schemas.microsoft.com/office/powerpoint/2010/main" val="2552876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dirty="0"/>
              <a:t>Fonctions de </a:t>
            </a:r>
            <a:r>
              <a:rPr lang="fr-CA" dirty="0" smtClean="0"/>
              <a:t>base de données.</a:t>
            </a:r>
            <a:endParaRPr lang="fr-CA" dirty="0"/>
          </a:p>
        </p:txBody>
      </p:sp>
      <p:sp>
        <p:nvSpPr>
          <p:cNvPr id="8" name="ZoneTexte 7"/>
          <p:cNvSpPr txBox="1"/>
          <p:nvPr/>
        </p:nvSpPr>
        <p:spPr>
          <a:xfrm>
            <a:off x="899590" y="1824100"/>
            <a:ext cx="8121227" cy="369332"/>
          </a:xfrm>
          <a:prstGeom prst="rect">
            <a:avLst/>
          </a:prstGeom>
          <a:noFill/>
        </p:spPr>
        <p:txBody>
          <a:bodyPr wrap="square" rtlCol="0">
            <a:spAutoFit/>
          </a:bodyPr>
          <a:lstStyle/>
          <a:p>
            <a:pPr algn="just"/>
            <a:r>
              <a:rPr lang="fr-CA" u="sng" dirty="0" smtClean="0"/>
              <a:t>Commande de si (Suite) :</a:t>
            </a:r>
            <a:endParaRPr lang="fr-CA" u="sng" dirty="0"/>
          </a:p>
        </p:txBody>
      </p:sp>
      <p:sp>
        <p:nvSpPr>
          <p:cNvPr id="7" name="ZoneTexte 6"/>
          <p:cNvSpPr txBox="1"/>
          <p:nvPr/>
        </p:nvSpPr>
        <p:spPr>
          <a:xfrm>
            <a:off x="4716016" y="918644"/>
            <a:ext cx="4032448" cy="1200329"/>
          </a:xfrm>
          <a:prstGeom prst="rect">
            <a:avLst/>
          </a:prstGeom>
          <a:noFill/>
        </p:spPr>
        <p:txBody>
          <a:bodyPr wrap="square" rtlCol="0">
            <a:spAutoFit/>
          </a:bodyPr>
          <a:lstStyle/>
          <a:p>
            <a:pPr algn="just"/>
            <a:r>
              <a:rPr lang="fr-CA" sz="1200" dirty="0"/>
              <a:t>3</a:t>
            </a:r>
            <a:r>
              <a:rPr lang="fr-CA" sz="1200" dirty="0" smtClean="0"/>
              <a:t>.     Repérez la fonction :</a:t>
            </a:r>
          </a:p>
          <a:p>
            <a:pPr marL="685800" lvl="1" indent="-228600" algn="just">
              <a:buAutoNum type="arabicPeriod"/>
            </a:pPr>
            <a:r>
              <a:rPr lang="fr-CA" sz="1200" dirty="0" smtClean="0"/>
              <a:t>Barre des menus : formules;</a:t>
            </a:r>
          </a:p>
          <a:p>
            <a:pPr marL="685800" lvl="1" indent="-228600" algn="just">
              <a:buAutoNum type="arabicPeriod"/>
            </a:pPr>
            <a:r>
              <a:rPr lang="fr-CA" sz="1200" dirty="0" smtClean="0"/>
              <a:t> Activez le menu déroulant de &lt;Somme automatique&gt;;</a:t>
            </a:r>
          </a:p>
          <a:p>
            <a:pPr marL="685800" lvl="1" indent="-228600" algn="just">
              <a:buAutoNum type="arabicPeriod"/>
            </a:pPr>
            <a:r>
              <a:rPr lang="fr-CA" sz="1200" dirty="0" smtClean="0"/>
              <a:t>Autres fonctions</a:t>
            </a:r>
          </a:p>
          <a:p>
            <a:pPr marL="685800" lvl="1" indent="-228600" algn="just">
              <a:buAutoNum type="arabicPeriod"/>
            </a:pPr>
            <a:endParaRPr lang="fr-CA" sz="12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203" y="2017691"/>
            <a:ext cx="2249391" cy="159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avec flèche 8"/>
          <p:cNvCxnSpPr/>
          <p:nvPr/>
        </p:nvCxnSpPr>
        <p:spPr>
          <a:xfrm flipH="1">
            <a:off x="7164288" y="1964927"/>
            <a:ext cx="1315177" cy="23771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0" name="Connecteur droit 9"/>
          <p:cNvCxnSpPr/>
          <p:nvPr/>
        </p:nvCxnSpPr>
        <p:spPr>
          <a:xfrm flipH="1">
            <a:off x="7240425" y="1268761"/>
            <a:ext cx="1652055"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Connecteur droit avec flèche 13"/>
          <p:cNvCxnSpPr/>
          <p:nvPr/>
        </p:nvCxnSpPr>
        <p:spPr>
          <a:xfrm flipH="1">
            <a:off x="6231747" y="1824100"/>
            <a:ext cx="356477" cy="163865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 name="Connecteur droit 16"/>
          <p:cNvCxnSpPr/>
          <p:nvPr/>
        </p:nvCxnSpPr>
        <p:spPr>
          <a:xfrm flipH="1">
            <a:off x="4960204" y="1495848"/>
            <a:ext cx="131130" cy="83073"/>
          </a:xfrm>
          <a:prstGeom prst="line">
            <a:avLst/>
          </a:prstGeom>
        </p:spPr>
        <p:style>
          <a:lnRef idx="2">
            <a:schemeClr val="accent4"/>
          </a:lnRef>
          <a:fillRef idx="0">
            <a:schemeClr val="accent4"/>
          </a:fillRef>
          <a:effectRef idx="1">
            <a:schemeClr val="accent4"/>
          </a:effectRef>
          <a:fontRef idx="minor">
            <a:schemeClr val="tx1"/>
          </a:fontRef>
        </p:style>
      </p:cxnSp>
      <p:sp>
        <p:nvSpPr>
          <p:cNvPr id="26" name="ZoneTexte 25"/>
          <p:cNvSpPr txBox="1"/>
          <p:nvPr/>
        </p:nvSpPr>
        <p:spPr>
          <a:xfrm>
            <a:off x="899590" y="2202642"/>
            <a:ext cx="2352128" cy="646331"/>
          </a:xfrm>
          <a:prstGeom prst="rect">
            <a:avLst/>
          </a:prstGeom>
          <a:noFill/>
        </p:spPr>
        <p:txBody>
          <a:bodyPr wrap="square" rtlCol="0">
            <a:spAutoFit/>
          </a:bodyPr>
          <a:lstStyle/>
          <a:p>
            <a:pPr algn="just"/>
            <a:r>
              <a:rPr lang="fr-CA" sz="1200" dirty="0" smtClean="0"/>
              <a:t>2. Sélectionner la cellule dans laquelle vous insérerez la formule.</a:t>
            </a:r>
          </a:p>
          <a:p>
            <a:pPr marL="685800" lvl="1" indent="-228600" algn="just">
              <a:buAutoNum type="arabicPeriod"/>
            </a:pPr>
            <a:endParaRPr lang="fr-CA" sz="1200" dirty="0" smtClean="0"/>
          </a:p>
        </p:txBody>
      </p:sp>
      <p:pic>
        <p:nvPicPr>
          <p:cNvPr id="5124" name="Picture 4"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0" y="2941441"/>
            <a:ext cx="3384376" cy="1947896"/>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Connecteur droit avec flèche 28"/>
          <p:cNvCxnSpPr/>
          <p:nvPr/>
        </p:nvCxnSpPr>
        <p:spPr>
          <a:xfrm>
            <a:off x="4960203" y="1578921"/>
            <a:ext cx="524522" cy="106286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5125" name="Picture 5"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056632"/>
            <a:ext cx="2880320" cy="2540719"/>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Connecteur droit 39"/>
          <p:cNvCxnSpPr/>
          <p:nvPr/>
        </p:nvCxnSpPr>
        <p:spPr>
          <a:xfrm flipH="1">
            <a:off x="8479465" y="1268761"/>
            <a:ext cx="413016" cy="696166"/>
          </a:xfrm>
          <a:prstGeom prst="line">
            <a:avLst/>
          </a:prstGeom>
        </p:spPr>
        <p:style>
          <a:lnRef idx="2">
            <a:schemeClr val="accent4"/>
          </a:lnRef>
          <a:fillRef idx="0">
            <a:schemeClr val="accent4"/>
          </a:fillRef>
          <a:effectRef idx="1">
            <a:schemeClr val="accent4"/>
          </a:effectRef>
          <a:fontRef idx="minor">
            <a:schemeClr val="tx1"/>
          </a:fontRef>
        </p:style>
      </p:cxnSp>
      <p:cxnSp>
        <p:nvCxnSpPr>
          <p:cNvPr id="44" name="Connecteur droit avec flèche 43"/>
          <p:cNvCxnSpPr/>
          <p:nvPr/>
        </p:nvCxnSpPr>
        <p:spPr>
          <a:xfrm>
            <a:off x="3263610" y="2420888"/>
            <a:ext cx="300278" cy="108012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47" name="ZoneTexte 46"/>
          <p:cNvSpPr txBox="1"/>
          <p:nvPr/>
        </p:nvSpPr>
        <p:spPr>
          <a:xfrm>
            <a:off x="2840744" y="5229200"/>
            <a:ext cx="2886441" cy="1015663"/>
          </a:xfrm>
          <a:prstGeom prst="rect">
            <a:avLst/>
          </a:prstGeom>
          <a:noFill/>
        </p:spPr>
        <p:txBody>
          <a:bodyPr wrap="square" rtlCol="0">
            <a:spAutoFit/>
          </a:bodyPr>
          <a:lstStyle/>
          <a:p>
            <a:pPr algn="just"/>
            <a:r>
              <a:rPr lang="fr-CA" sz="1200" dirty="0"/>
              <a:t>4</a:t>
            </a:r>
            <a:r>
              <a:rPr lang="fr-CA" sz="1200" dirty="0" smtClean="0"/>
              <a:t>.     Repérez la fonction (Suite) :</a:t>
            </a:r>
          </a:p>
          <a:p>
            <a:pPr marL="685800" lvl="1" indent="-228600" algn="just">
              <a:buAutoNum type="arabicPeriod"/>
            </a:pPr>
            <a:r>
              <a:rPr lang="fr-CA" sz="1200" dirty="0" smtClean="0"/>
              <a:t>Chercher la fonction &lt;Si&gt;;</a:t>
            </a:r>
          </a:p>
          <a:p>
            <a:pPr marL="685800" lvl="1" indent="-228600" algn="just">
              <a:buAutoNum type="arabicPeriod"/>
            </a:pPr>
            <a:r>
              <a:rPr lang="fr-CA" sz="1200" dirty="0" smtClean="0"/>
              <a:t>Sélectionner;</a:t>
            </a:r>
          </a:p>
          <a:p>
            <a:pPr marL="685800" lvl="1" indent="-228600" algn="just">
              <a:buAutoNum type="arabicPeriod"/>
            </a:pPr>
            <a:r>
              <a:rPr lang="fr-CA" sz="1200" dirty="0" smtClean="0"/>
              <a:t>Appuyer sur ok</a:t>
            </a:r>
          </a:p>
          <a:p>
            <a:pPr marL="685800" lvl="1" indent="-228600" algn="just">
              <a:buAutoNum type="arabicPeriod"/>
            </a:pPr>
            <a:endParaRPr lang="fr-CA" sz="1200" dirty="0" smtClean="0"/>
          </a:p>
        </p:txBody>
      </p:sp>
      <p:cxnSp>
        <p:nvCxnSpPr>
          <p:cNvPr id="48" name="Connecteur droit avec flèche 47"/>
          <p:cNvCxnSpPr/>
          <p:nvPr/>
        </p:nvCxnSpPr>
        <p:spPr>
          <a:xfrm flipV="1">
            <a:off x="5334586" y="4653136"/>
            <a:ext cx="750312" cy="86409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0" name="Connecteur droit avec flèche 49"/>
          <p:cNvCxnSpPr/>
          <p:nvPr/>
        </p:nvCxnSpPr>
        <p:spPr>
          <a:xfrm flipV="1">
            <a:off x="5484725" y="5085184"/>
            <a:ext cx="617616" cy="65184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2" name="Connecteur droit 51"/>
          <p:cNvCxnSpPr/>
          <p:nvPr/>
        </p:nvCxnSpPr>
        <p:spPr>
          <a:xfrm flipH="1">
            <a:off x="4572000" y="5737031"/>
            <a:ext cx="912725"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54" name="Connecteur droit avec flèche 53"/>
          <p:cNvCxnSpPr/>
          <p:nvPr/>
        </p:nvCxnSpPr>
        <p:spPr>
          <a:xfrm>
            <a:off x="4653206" y="5949279"/>
            <a:ext cx="2871122" cy="36004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3" name="Titre 5"/>
          <p:cNvSpPr txBox="1">
            <a:spLocks/>
          </p:cNvSpPr>
          <p:nvPr/>
        </p:nvSpPr>
        <p:spPr>
          <a:xfrm>
            <a:off x="8316416" y="112068"/>
            <a:ext cx="704403"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8</a:t>
            </a:r>
            <a:r>
              <a:rPr lang="en-CA" sz="1600" dirty="0" smtClean="0"/>
              <a:t>/11</a:t>
            </a:r>
            <a:endParaRPr lang="fr-CA" sz="1600" dirty="0"/>
          </a:p>
        </p:txBody>
      </p:sp>
    </p:spTree>
    <p:extLst>
      <p:ext uri="{BB962C8B-B14F-4D97-AF65-F5344CB8AC3E}">
        <p14:creationId xmlns:p14="http://schemas.microsoft.com/office/powerpoint/2010/main" val="1647695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8" name="ZoneTexte 7"/>
          <p:cNvSpPr txBox="1"/>
          <p:nvPr/>
        </p:nvSpPr>
        <p:spPr>
          <a:xfrm>
            <a:off x="899590" y="1824100"/>
            <a:ext cx="8121227" cy="369332"/>
          </a:xfrm>
          <a:prstGeom prst="rect">
            <a:avLst/>
          </a:prstGeom>
          <a:noFill/>
        </p:spPr>
        <p:txBody>
          <a:bodyPr wrap="square" rtlCol="0">
            <a:spAutoFit/>
          </a:bodyPr>
          <a:lstStyle/>
          <a:p>
            <a:pPr algn="just"/>
            <a:r>
              <a:rPr lang="fr-CA" u="sng" dirty="0" smtClean="0"/>
              <a:t>Commande de si (Suite) :</a:t>
            </a:r>
            <a:endParaRPr lang="fr-CA" u="sng"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633693"/>
            <a:ext cx="4824536" cy="2612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899590" y="2276872"/>
            <a:ext cx="2886441" cy="2492990"/>
          </a:xfrm>
          <a:prstGeom prst="rect">
            <a:avLst/>
          </a:prstGeom>
          <a:noFill/>
        </p:spPr>
        <p:txBody>
          <a:bodyPr wrap="square" rtlCol="0">
            <a:spAutoFit/>
          </a:bodyPr>
          <a:lstStyle/>
          <a:p>
            <a:pPr algn="just"/>
            <a:r>
              <a:rPr lang="fr-CA" sz="1200" dirty="0"/>
              <a:t>5</a:t>
            </a:r>
            <a:r>
              <a:rPr lang="fr-CA" sz="1200" dirty="0" smtClean="0"/>
              <a:t>.     Comprendre les éléments de la formule :</a:t>
            </a:r>
          </a:p>
          <a:p>
            <a:pPr marL="685800" lvl="1" indent="-228600" algn="just">
              <a:buAutoNum type="arabicPeriod"/>
            </a:pPr>
            <a:r>
              <a:rPr lang="fr-CA" sz="1200" dirty="0" smtClean="0"/>
              <a:t>Test de logique : Indique le paramètre de base qui sera analysé.</a:t>
            </a:r>
          </a:p>
          <a:p>
            <a:pPr marL="685800" lvl="1" indent="-228600" algn="just">
              <a:buAutoNum type="arabicPeriod"/>
            </a:pPr>
            <a:r>
              <a:rPr lang="fr-CA" sz="1200" dirty="0" smtClean="0"/>
              <a:t>Valeur si vrai : Si la cellule respecte le paramètre de base, il se produira X résultat.</a:t>
            </a:r>
          </a:p>
          <a:p>
            <a:pPr marL="685800" lvl="1" indent="-228600" algn="just">
              <a:buFontTx/>
              <a:buAutoNum type="arabicPeriod"/>
            </a:pPr>
            <a:r>
              <a:rPr lang="fr-CA" sz="1200" dirty="0"/>
              <a:t>Si la cellule </a:t>
            </a:r>
            <a:r>
              <a:rPr lang="fr-CA" sz="1200" dirty="0" smtClean="0"/>
              <a:t> ne respecte pas </a:t>
            </a:r>
            <a:r>
              <a:rPr lang="fr-CA" sz="1200" dirty="0"/>
              <a:t>le paramètre de base, il se produira X résultat.</a:t>
            </a:r>
          </a:p>
          <a:p>
            <a:pPr marL="685800" lvl="1" indent="-228600" algn="just">
              <a:buAutoNum type="arabicPeriod"/>
            </a:pPr>
            <a:endParaRPr lang="fr-CA" sz="1200" dirty="0" smtClean="0"/>
          </a:p>
          <a:p>
            <a:pPr marL="685800" lvl="1" indent="-228600" algn="just">
              <a:buAutoNum type="arabicPeriod"/>
            </a:pPr>
            <a:endParaRPr lang="fr-CA" sz="1200" dirty="0" smtClean="0"/>
          </a:p>
        </p:txBody>
      </p:sp>
      <p:cxnSp>
        <p:nvCxnSpPr>
          <p:cNvPr id="18" name="Connecteur droit avec flèche 17"/>
          <p:cNvCxnSpPr/>
          <p:nvPr/>
        </p:nvCxnSpPr>
        <p:spPr>
          <a:xfrm flipV="1">
            <a:off x="3786031" y="2193432"/>
            <a:ext cx="857977" cy="65296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3" name="Connecteur droit avec flèche 22"/>
          <p:cNvCxnSpPr/>
          <p:nvPr/>
        </p:nvCxnSpPr>
        <p:spPr>
          <a:xfrm flipV="1">
            <a:off x="3760271" y="2420888"/>
            <a:ext cx="883737" cy="102883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7" name="Connecteur droit avec flèche 26"/>
          <p:cNvCxnSpPr/>
          <p:nvPr/>
        </p:nvCxnSpPr>
        <p:spPr>
          <a:xfrm flipV="1">
            <a:off x="3800636" y="2636912"/>
            <a:ext cx="915380" cy="129614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7" name="ZoneTexte 36"/>
          <p:cNvSpPr txBox="1"/>
          <p:nvPr/>
        </p:nvSpPr>
        <p:spPr>
          <a:xfrm>
            <a:off x="4067944" y="4509120"/>
            <a:ext cx="2886441" cy="830997"/>
          </a:xfrm>
          <a:prstGeom prst="rect">
            <a:avLst/>
          </a:prstGeom>
          <a:noFill/>
        </p:spPr>
        <p:txBody>
          <a:bodyPr wrap="square" rtlCol="0">
            <a:spAutoFit/>
          </a:bodyPr>
          <a:lstStyle/>
          <a:p>
            <a:pPr algn="just"/>
            <a:r>
              <a:rPr lang="fr-CA" sz="1200" dirty="0"/>
              <a:t>6</a:t>
            </a:r>
            <a:r>
              <a:rPr lang="fr-CA" sz="1200" dirty="0" smtClean="0"/>
              <a:t>.     Vous pouvez cliquer sur ces icônes afin de retourner dans votre classeur et indiquer les éléments désirés</a:t>
            </a:r>
          </a:p>
          <a:p>
            <a:pPr marL="685800" lvl="1" indent="-228600" algn="just">
              <a:buAutoNum type="arabicPeriod"/>
            </a:pPr>
            <a:endParaRPr lang="fr-CA" sz="1200" dirty="0" smtClean="0"/>
          </a:p>
        </p:txBody>
      </p:sp>
      <p:cxnSp>
        <p:nvCxnSpPr>
          <p:cNvPr id="38" name="Connecteur droit avec flèche 37"/>
          <p:cNvCxnSpPr/>
          <p:nvPr/>
        </p:nvCxnSpPr>
        <p:spPr>
          <a:xfrm flipH="1">
            <a:off x="7063289" y="2261895"/>
            <a:ext cx="173006"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9" name="Connecteur droit 38"/>
          <p:cNvCxnSpPr/>
          <p:nvPr/>
        </p:nvCxnSpPr>
        <p:spPr>
          <a:xfrm flipV="1">
            <a:off x="7236295" y="2113823"/>
            <a:ext cx="0" cy="648072"/>
          </a:xfrm>
          <a:prstGeom prst="line">
            <a:avLst/>
          </a:prstGeom>
        </p:spPr>
        <p:style>
          <a:lnRef idx="2">
            <a:schemeClr val="accent4"/>
          </a:lnRef>
          <a:fillRef idx="0">
            <a:schemeClr val="accent4"/>
          </a:fillRef>
          <a:effectRef idx="1">
            <a:schemeClr val="accent4"/>
          </a:effectRef>
          <a:fontRef idx="minor">
            <a:schemeClr val="tx1"/>
          </a:fontRef>
        </p:style>
      </p:cxnSp>
      <p:cxnSp>
        <p:nvCxnSpPr>
          <p:cNvPr id="44" name="Connecteur droit avec flèche 43"/>
          <p:cNvCxnSpPr/>
          <p:nvPr/>
        </p:nvCxnSpPr>
        <p:spPr>
          <a:xfrm flipH="1">
            <a:off x="7042683" y="2420888"/>
            <a:ext cx="173006"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5" name="Connecteur droit avec flèche 44"/>
          <p:cNvCxnSpPr/>
          <p:nvPr/>
        </p:nvCxnSpPr>
        <p:spPr>
          <a:xfrm flipH="1">
            <a:off x="7069510" y="2560815"/>
            <a:ext cx="173006"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6" name="Connecteur droit 45"/>
          <p:cNvCxnSpPr/>
          <p:nvPr/>
        </p:nvCxnSpPr>
        <p:spPr>
          <a:xfrm flipV="1">
            <a:off x="5724128" y="2761895"/>
            <a:ext cx="1518388" cy="1747225"/>
          </a:xfrm>
          <a:prstGeom prst="line">
            <a:avLst/>
          </a:prstGeom>
        </p:spPr>
        <p:style>
          <a:lnRef idx="2">
            <a:schemeClr val="accent4"/>
          </a:lnRef>
          <a:fillRef idx="0">
            <a:schemeClr val="accent4"/>
          </a:fillRef>
          <a:effectRef idx="1">
            <a:schemeClr val="accent4"/>
          </a:effectRef>
          <a:fontRef idx="minor">
            <a:schemeClr val="tx1"/>
          </a:fontRef>
        </p:style>
      </p:cxnSp>
      <p:pic>
        <p:nvPicPr>
          <p:cNvPr id="1028" name="Picture 4"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634" y="4581128"/>
            <a:ext cx="3168352" cy="1916398"/>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Connecteur droit avec flèche 77"/>
          <p:cNvCxnSpPr/>
          <p:nvPr/>
        </p:nvCxnSpPr>
        <p:spPr>
          <a:xfrm flipH="1">
            <a:off x="2123728" y="5251580"/>
            <a:ext cx="2592288" cy="55368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80" name="Titre 5"/>
          <p:cNvSpPr txBox="1">
            <a:spLocks/>
          </p:cNvSpPr>
          <p:nvPr/>
        </p:nvSpPr>
        <p:spPr>
          <a:xfrm>
            <a:off x="827584" y="210953"/>
            <a:ext cx="6768752" cy="1101824"/>
          </a:xfrm>
          <a:prstGeom prst="rect">
            <a:avLst/>
          </a:prstGeom>
        </p:spPr>
        <p:txBody>
          <a:bodyPr vert="horz" anchor="t">
            <a:normAutofit fontScale="90000" lnSpcReduction="10000"/>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fr-CA" smtClean="0"/>
              <a:t>Fonctions de base de données.</a:t>
            </a:r>
            <a:endParaRPr lang="fr-CA" dirty="0"/>
          </a:p>
        </p:txBody>
      </p:sp>
      <p:sp>
        <p:nvSpPr>
          <p:cNvPr id="82" name="Titre 5"/>
          <p:cNvSpPr txBox="1">
            <a:spLocks/>
          </p:cNvSpPr>
          <p:nvPr/>
        </p:nvSpPr>
        <p:spPr>
          <a:xfrm>
            <a:off x="8316416" y="112068"/>
            <a:ext cx="704403"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9</a:t>
            </a:r>
            <a:r>
              <a:rPr lang="en-CA" sz="1600" dirty="0" smtClean="0"/>
              <a:t>/11</a:t>
            </a:r>
            <a:endParaRPr lang="fr-CA" sz="1600" dirty="0"/>
          </a:p>
        </p:txBody>
      </p:sp>
    </p:spTree>
    <p:extLst>
      <p:ext uri="{BB962C8B-B14F-4D97-AF65-F5344CB8AC3E}">
        <p14:creationId xmlns:p14="http://schemas.microsoft.com/office/powerpoint/2010/main" val="3909612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dirty="0"/>
              <a:t>Fonctions de </a:t>
            </a:r>
            <a:r>
              <a:rPr lang="fr-CA" dirty="0" smtClean="0"/>
              <a:t>base de données.</a:t>
            </a:r>
            <a:endParaRPr lang="fr-CA" dirty="0"/>
          </a:p>
        </p:txBody>
      </p:sp>
      <p:sp>
        <p:nvSpPr>
          <p:cNvPr id="8" name="ZoneTexte 7"/>
          <p:cNvSpPr txBox="1"/>
          <p:nvPr/>
        </p:nvSpPr>
        <p:spPr>
          <a:xfrm>
            <a:off x="899590" y="1824100"/>
            <a:ext cx="8121227" cy="369332"/>
          </a:xfrm>
          <a:prstGeom prst="rect">
            <a:avLst/>
          </a:prstGeom>
          <a:noFill/>
        </p:spPr>
        <p:txBody>
          <a:bodyPr wrap="square" rtlCol="0">
            <a:spAutoFit/>
          </a:bodyPr>
          <a:lstStyle/>
          <a:p>
            <a:pPr algn="just"/>
            <a:r>
              <a:rPr lang="fr-CA" u="sng" dirty="0" smtClean="0"/>
              <a:t>Commande de si (Suite) :</a:t>
            </a:r>
            <a:endParaRPr lang="fr-CA" u="sng" dirty="0"/>
          </a:p>
        </p:txBody>
      </p:sp>
      <p:pic>
        <p:nvPicPr>
          <p:cNvPr id="9" name="Picture 3"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067604"/>
            <a:ext cx="4395547" cy="1882323"/>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899590" y="2193432"/>
            <a:ext cx="2886441" cy="2308324"/>
          </a:xfrm>
          <a:prstGeom prst="rect">
            <a:avLst/>
          </a:prstGeom>
          <a:noFill/>
        </p:spPr>
        <p:txBody>
          <a:bodyPr wrap="square" rtlCol="0">
            <a:spAutoFit/>
          </a:bodyPr>
          <a:lstStyle/>
          <a:p>
            <a:pPr algn="just"/>
            <a:r>
              <a:rPr lang="fr-CA" sz="1200" dirty="0"/>
              <a:t>7</a:t>
            </a:r>
            <a:r>
              <a:rPr lang="fr-CA" sz="1200" dirty="0" smtClean="0"/>
              <a:t>.     Préparer la formule :</a:t>
            </a:r>
          </a:p>
          <a:p>
            <a:pPr marL="685800" lvl="1" indent="-228600" algn="just">
              <a:buAutoNum type="arabicPeriod"/>
            </a:pPr>
            <a:r>
              <a:rPr lang="fr-CA" sz="1200" dirty="0" smtClean="0"/>
              <a:t>Test Logique : Si la valeur de la cellule B4 est inférieur à l’âge de majorité (18). </a:t>
            </a:r>
            <a:r>
              <a:rPr lang="fr-CA" sz="1200" dirty="0" smtClean="0">
                <a:solidFill>
                  <a:schemeClr val="accent4">
                    <a:lumMod val="60000"/>
                    <a:lumOff val="40000"/>
                  </a:schemeClr>
                </a:solidFill>
              </a:rPr>
              <a:t>SI(B4&lt;18)</a:t>
            </a:r>
          </a:p>
          <a:p>
            <a:pPr marL="685800" lvl="1" indent="-228600" algn="just">
              <a:buAutoNum type="arabicPeriod"/>
            </a:pPr>
            <a:r>
              <a:rPr lang="fr-CA" sz="1200" dirty="0" smtClean="0"/>
              <a:t>Si vrai : Le prix d’entrée sera de 10$. </a:t>
            </a:r>
          </a:p>
          <a:p>
            <a:pPr marL="685800" lvl="1" indent="-228600" algn="just">
              <a:buAutoNum type="arabicPeriod"/>
            </a:pPr>
            <a:r>
              <a:rPr lang="fr-CA" sz="1200" dirty="0" smtClean="0"/>
              <a:t>Si faux : Le prix d’entrée sera de 20$.</a:t>
            </a:r>
          </a:p>
          <a:p>
            <a:pPr marL="685800" lvl="1" indent="-228600">
              <a:buAutoNum type="arabicPeriod"/>
            </a:pPr>
            <a:r>
              <a:rPr lang="fr-CA" sz="1200" dirty="0" smtClean="0"/>
              <a:t>Donc </a:t>
            </a:r>
            <a:r>
              <a:rPr lang="fr-CA" sz="1200" dirty="0"/>
              <a:t>: </a:t>
            </a:r>
            <a:r>
              <a:rPr lang="fr-CA" sz="1200" dirty="0" smtClean="0">
                <a:solidFill>
                  <a:schemeClr val="accent4">
                    <a:lumMod val="60000"/>
                    <a:lumOff val="40000"/>
                  </a:schemeClr>
                </a:solidFill>
              </a:rPr>
              <a:t>SI(B4&lt;18;Prix_Enfant;Prix_Adulte</a:t>
            </a:r>
            <a:r>
              <a:rPr lang="fr-CA" sz="1200" dirty="0">
                <a:solidFill>
                  <a:schemeClr val="accent4">
                    <a:lumMod val="60000"/>
                    <a:lumOff val="40000"/>
                  </a:schemeClr>
                </a:solidFill>
              </a:rPr>
              <a:t>)</a:t>
            </a:r>
            <a:endParaRPr lang="fr-CA" sz="1200" dirty="0" smtClean="0">
              <a:solidFill>
                <a:schemeClr val="accent4">
                  <a:lumMod val="60000"/>
                  <a:lumOff val="40000"/>
                </a:schemeClr>
              </a:solidFill>
            </a:endParaRPr>
          </a:p>
          <a:p>
            <a:pPr marL="685800" lvl="1" indent="-228600" algn="just">
              <a:buAutoNum type="arabicPeriod"/>
            </a:pPr>
            <a:endParaRPr lang="fr-CA" sz="1200" dirty="0" smtClean="0"/>
          </a:p>
        </p:txBody>
      </p:sp>
      <p:pic>
        <p:nvPicPr>
          <p:cNvPr id="2050" name="Picture 2"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7396" y="3573016"/>
            <a:ext cx="3456384" cy="19059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060" y="4365104"/>
            <a:ext cx="3533916" cy="202251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cteur droit avec flèche 11"/>
          <p:cNvCxnSpPr/>
          <p:nvPr/>
        </p:nvCxnSpPr>
        <p:spPr>
          <a:xfrm flipV="1">
            <a:off x="3786030" y="2348880"/>
            <a:ext cx="785970" cy="28011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 name="Connecteur droit avec flèche 13"/>
          <p:cNvCxnSpPr/>
          <p:nvPr/>
        </p:nvCxnSpPr>
        <p:spPr>
          <a:xfrm>
            <a:off x="3762991" y="3230043"/>
            <a:ext cx="2537201" cy="192714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6" name="Connecteur droit avec flèche 15"/>
          <p:cNvCxnSpPr/>
          <p:nvPr/>
        </p:nvCxnSpPr>
        <p:spPr>
          <a:xfrm flipH="1">
            <a:off x="3491880" y="4005064"/>
            <a:ext cx="432048" cy="213748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9" name="Connecteur droit 18"/>
          <p:cNvCxnSpPr/>
          <p:nvPr/>
        </p:nvCxnSpPr>
        <p:spPr>
          <a:xfrm>
            <a:off x="3707904" y="3573016"/>
            <a:ext cx="216024" cy="429881"/>
          </a:xfrm>
          <a:prstGeom prst="line">
            <a:avLst/>
          </a:prstGeom>
        </p:spPr>
        <p:style>
          <a:lnRef idx="2">
            <a:schemeClr val="accent4"/>
          </a:lnRef>
          <a:fillRef idx="0">
            <a:schemeClr val="accent4"/>
          </a:fillRef>
          <a:effectRef idx="1">
            <a:schemeClr val="accent4"/>
          </a:effectRef>
          <a:fontRef idx="minor">
            <a:schemeClr val="tx1"/>
          </a:fontRef>
        </p:style>
      </p:cxnSp>
      <p:sp>
        <p:nvSpPr>
          <p:cNvPr id="21" name="Titre 5"/>
          <p:cNvSpPr txBox="1">
            <a:spLocks/>
          </p:cNvSpPr>
          <p:nvPr/>
        </p:nvSpPr>
        <p:spPr>
          <a:xfrm>
            <a:off x="8244408" y="112068"/>
            <a:ext cx="776411"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10</a:t>
            </a:r>
            <a:r>
              <a:rPr lang="en-CA" sz="1600" dirty="0" smtClean="0"/>
              <a:t>/11</a:t>
            </a:r>
            <a:endParaRPr lang="fr-CA" sz="1600" dirty="0"/>
          </a:p>
        </p:txBody>
      </p:sp>
    </p:spTree>
    <p:extLst>
      <p:ext uri="{BB962C8B-B14F-4D97-AF65-F5344CB8AC3E}">
        <p14:creationId xmlns:p14="http://schemas.microsoft.com/office/powerpoint/2010/main" val="1039327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dirty="0"/>
              <a:t>Fonctions de </a:t>
            </a:r>
            <a:r>
              <a:rPr lang="fr-CA" dirty="0" smtClean="0"/>
              <a:t>base de données.</a:t>
            </a:r>
            <a:endParaRPr lang="fr-CA" dirty="0"/>
          </a:p>
        </p:txBody>
      </p:sp>
      <p:sp>
        <p:nvSpPr>
          <p:cNvPr id="8" name="ZoneTexte 7"/>
          <p:cNvSpPr txBox="1"/>
          <p:nvPr/>
        </p:nvSpPr>
        <p:spPr>
          <a:xfrm>
            <a:off x="899590" y="1824100"/>
            <a:ext cx="8121227" cy="369332"/>
          </a:xfrm>
          <a:prstGeom prst="rect">
            <a:avLst/>
          </a:prstGeom>
          <a:noFill/>
        </p:spPr>
        <p:txBody>
          <a:bodyPr wrap="square" rtlCol="0">
            <a:spAutoFit/>
          </a:bodyPr>
          <a:lstStyle/>
          <a:p>
            <a:pPr algn="just"/>
            <a:r>
              <a:rPr lang="fr-CA" u="sng" dirty="0" smtClean="0"/>
              <a:t>Commande de si (Suite) :</a:t>
            </a:r>
            <a:endParaRPr lang="fr-CA" u="sng" dirty="0"/>
          </a:p>
        </p:txBody>
      </p:sp>
      <p:pic>
        <p:nvPicPr>
          <p:cNvPr id="3074"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5" y="1316674"/>
            <a:ext cx="3240360" cy="1966061"/>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899590" y="2276872"/>
            <a:ext cx="2886441" cy="2308324"/>
          </a:xfrm>
          <a:prstGeom prst="rect">
            <a:avLst/>
          </a:prstGeom>
          <a:noFill/>
        </p:spPr>
        <p:txBody>
          <a:bodyPr wrap="square" rtlCol="0">
            <a:spAutoFit/>
          </a:bodyPr>
          <a:lstStyle/>
          <a:p>
            <a:pPr algn="just"/>
            <a:r>
              <a:rPr lang="fr-CA" sz="1200" dirty="0"/>
              <a:t>8</a:t>
            </a:r>
            <a:r>
              <a:rPr lang="fr-CA" sz="1200" dirty="0" smtClean="0"/>
              <a:t>.    Adressage relatif de la commande de si :</a:t>
            </a:r>
          </a:p>
          <a:p>
            <a:pPr marL="685800" lvl="1" indent="-228600" algn="just">
              <a:buFontTx/>
              <a:buAutoNum type="arabicPeriod"/>
            </a:pPr>
            <a:r>
              <a:rPr lang="fr-CA" sz="1200" dirty="0"/>
              <a:t>Repérez le carré dans le coin bas/droite de la cellule. Sélectionnez-le et déplacer vers les cellules dans lesquelles vous voulez ré-adresser la formule.</a:t>
            </a:r>
          </a:p>
          <a:p>
            <a:pPr marL="685800" lvl="1" indent="-228600" algn="just">
              <a:buAutoNum type="arabicPeriod"/>
            </a:pPr>
            <a:r>
              <a:rPr lang="fr-CA" sz="1200" dirty="0" smtClean="0"/>
              <a:t>La commande de Si de ré-adressera sur toutes les autres case indiquant le prix souhaité par tranche d’âge.</a:t>
            </a:r>
          </a:p>
          <a:p>
            <a:pPr marL="685800" lvl="1" indent="-228600" algn="just">
              <a:buAutoNum type="arabicPeriod"/>
            </a:pPr>
            <a:endParaRPr lang="fr-CA" sz="1200" dirty="0" smtClean="0"/>
          </a:p>
        </p:txBody>
      </p:sp>
      <p:sp>
        <p:nvSpPr>
          <p:cNvPr id="17" name="Ellipse 16"/>
          <p:cNvSpPr/>
          <p:nvPr/>
        </p:nvSpPr>
        <p:spPr>
          <a:xfrm>
            <a:off x="7474178" y="1969598"/>
            <a:ext cx="194167" cy="185077"/>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pic>
        <p:nvPicPr>
          <p:cNvPr id="3075" name="Picture 3"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4467220"/>
            <a:ext cx="3888433" cy="22485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645024"/>
            <a:ext cx="3561533" cy="2109647"/>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necteur droit 19"/>
          <p:cNvCxnSpPr/>
          <p:nvPr/>
        </p:nvCxnSpPr>
        <p:spPr>
          <a:xfrm flipV="1">
            <a:off x="7501005" y="4375811"/>
            <a:ext cx="2302" cy="853389"/>
          </a:xfrm>
          <a:prstGeom prst="line">
            <a:avLst/>
          </a:prstGeom>
        </p:spPr>
        <p:style>
          <a:lnRef idx="2">
            <a:schemeClr val="accent4"/>
          </a:lnRef>
          <a:fillRef idx="0">
            <a:schemeClr val="accent4"/>
          </a:fillRef>
          <a:effectRef idx="1">
            <a:schemeClr val="accent4"/>
          </a:effectRef>
          <a:fontRef idx="minor">
            <a:schemeClr val="tx1"/>
          </a:fontRef>
        </p:style>
      </p:cxnSp>
      <p:cxnSp>
        <p:nvCxnSpPr>
          <p:cNvPr id="21" name="Connecteur droit avec flèche 20"/>
          <p:cNvCxnSpPr/>
          <p:nvPr/>
        </p:nvCxnSpPr>
        <p:spPr>
          <a:xfrm>
            <a:off x="7503307" y="4581128"/>
            <a:ext cx="16503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2" name="Connecteur droit 21"/>
          <p:cNvCxnSpPr/>
          <p:nvPr/>
        </p:nvCxnSpPr>
        <p:spPr>
          <a:xfrm>
            <a:off x="3786031" y="3140968"/>
            <a:ext cx="3714973" cy="1220645"/>
          </a:xfrm>
          <a:prstGeom prst="line">
            <a:avLst/>
          </a:prstGeom>
        </p:spPr>
        <p:style>
          <a:lnRef idx="2">
            <a:schemeClr val="accent4"/>
          </a:lnRef>
          <a:fillRef idx="0">
            <a:schemeClr val="accent4"/>
          </a:fillRef>
          <a:effectRef idx="1">
            <a:schemeClr val="accent4"/>
          </a:effectRef>
          <a:fontRef idx="minor">
            <a:schemeClr val="tx1"/>
          </a:fontRef>
        </p:style>
      </p:cxnSp>
      <p:cxnSp>
        <p:nvCxnSpPr>
          <p:cNvPr id="31" name="Connecteur droit avec flèche 30"/>
          <p:cNvCxnSpPr/>
          <p:nvPr/>
        </p:nvCxnSpPr>
        <p:spPr>
          <a:xfrm>
            <a:off x="7503306" y="4797152"/>
            <a:ext cx="16503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2" name="Connecteur droit avec flèche 31"/>
          <p:cNvCxnSpPr/>
          <p:nvPr/>
        </p:nvCxnSpPr>
        <p:spPr>
          <a:xfrm>
            <a:off x="7503306" y="5013176"/>
            <a:ext cx="16503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3" name="Connecteur droit avec flèche 32"/>
          <p:cNvCxnSpPr/>
          <p:nvPr/>
        </p:nvCxnSpPr>
        <p:spPr>
          <a:xfrm>
            <a:off x="7503306" y="5229200"/>
            <a:ext cx="16503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7" name="Connecteur droit 36"/>
          <p:cNvCxnSpPr/>
          <p:nvPr/>
        </p:nvCxnSpPr>
        <p:spPr>
          <a:xfrm flipV="1">
            <a:off x="3756588" y="5301208"/>
            <a:ext cx="2302" cy="853389"/>
          </a:xfrm>
          <a:prstGeom prst="line">
            <a:avLst/>
          </a:prstGeom>
        </p:spPr>
        <p:style>
          <a:lnRef idx="2">
            <a:schemeClr val="accent4"/>
          </a:lnRef>
          <a:fillRef idx="0">
            <a:schemeClr val="accent4"/>
          </a:fillRef>
          <a:effectRef idx="1">
            <a:schemeClr val="accent4"/>
          </a:effectRef>
          <a:fontRef idx="minor">
            <a:schemeClr val="tx1"/>
          </a:fontRef>
        </p:style>
      </p:cxnSp>
      <p:cxnSp>
        <p:nvCxnSpPr>
          <p:cNvPr id="38" name="Connecteur droit avec flèche 37"/>
          <p:cNvCxnSpPr/>
          <p:nvPr/>
        </p:nvCxnSpPr>
        <p:spPr>
          <a:xfrm>
            <a:off x="3758890" y="5506525"/>
            <a:ext cx="16503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9" name="Connecteur droit avec flèche 38"/>
          <p:cNvCxnSpPr/>
          <p:nvPr/>
        </p:nvCxnSpPr>
        <p:spPr>
          <a:xfrm>
            <a:off x="3758889" y="5722549"/>
            <a:ext cx="16503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0" name="Connecteur droit avec flèche 39"/>
          <p:cNvCxnSpPr/>
          <p:nvPr/>
        </p:nvCxnSpPr>
        <p:spPr>
          <a:xfrm>
            <a:off x="3758889" y="5938573"/>
            <a:ext cx="16503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1" name="Connecteur droit avec flèche 40"/>
          <p:cNvCxnSpPr/>
          <p:nvPr/>
        </p:nvCxnSpPr>
        <p:spPr>
          <a:xfrm>
            <a:off x="3758889" y="6154597"/>
            <a:ext cx="16503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2" name="Connecteur droit 41"/>
          <p:cNvCxnSpPr/>
          <p:nvPr/>
        </p:nvCxnSpPr>
        <p:spPr>
          <a:xfrm>
            <a:off x="2915816" y="4077072"/>
            <a:ext cx="840772" cy="1224136"/>
          </a:xfrm>
          <a:prstGeom prst="line">
            <a:avLst/>
          </a:prstGeom>
        </p:spPr>
        <p:style>
          <a:lnRef idx="2">
            <a:schemeClr val="accent4"/>
          </a:lnRef>
          <a:fillRef idx="0">
            <a:schemeClr val="accent4"/>
          </a:fillRef>
          <a:effectRef idx="1">
            <a:schemeClr val="accent4"/>
          </a:effectRef>
          <a:fontRef idx="minor">
            <a:schemeClr val="tx1"/>
          </a:fontRef>
        </p:style>
      </p:cxnSp>
      <p:sp>
        <p:nvSpPr>
          <p:cNvPr id="46" name="Titre 5"/>
          <p:cNvSpPr txBox="1">
            <a:spLocks/>
          </p:cNvSpPr>
          <p:nvPr/>
        </p:nvSpPr>
        <p:spPr>
          <a:xfrm>
            <a:off x="6228184" y="5974236"/>
            <a:ext cx="2592288" cy="767132"/>
          </a:xfrm>
          <a:prstGeom prst="rect">
            <a:avLst/>
          </a:prstGeom>
        </p:spPr>
        <p:txBody>
          <a:bodyPr vert="horz" anchor="t">
            <a:normAutofit fontScale="97500"/>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fr-CA" dirty="0" smtClean="0"/>
              <a:t>Voilà !</a:t>
            </a:r>
            <a:endParaRPr lang="fr-CA" dirty="0"/>
          </a:p>
        </p:txBody>
      </p:sp>
      <p:sp>
        <p:nvSpPr>
          <p:cNvPr id="47" name="Titre 5"/>
          <p:cNvSpPr txBox="1">
            <a:spLocks/>
          </p:cNvSpPr>
          <p:nvPr/>
        </p:nvSpPr>
        <p:spPr>
          <a:xfrm>
            <a:off x="8244408" y="112068"/>
            <a:ext cx="776411"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11</a:t>
            </a:r>
            <a:r>
              <a:rPr lang="en-CA" sz="1600" dirty="0" smtClean="0"/>
              <a:t>/11</a:t>
            </a:r>
            <a:endParaRPr lang="fr-CA" sz="1600" dirty="0"/>
          </a:p>
        </p:txBody>
      </p:sp>
    </p:spTree>
    <p:extLst>
      <p:ext uri="{BB962C8B-B14F-4D97-AF65-F5344CB8AC3E}">
        <p14:creationId xmlns:p14="http://schemas.microsoft.com/office/powerpoint/2010/main" val="3672780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a:bodyPr>
          <a:lstStyle/>
          <a:p>
            <a:r>
              <a:rPr lang="fr-CA" dirty="0" smtClean="0"/>
              <a:t>Les graphiques.</a:t>
            </a:r>
            <a:endParaRPr lang="fr-CA" dirty="0"/>
          </a:p>
        </p:txBody>
      </p:sp>
      <p:sp>
        <p:nvSpPr>
          <p:cNvPr id="15" name="ZoneTexte 14"/>
          <p:cNvSpPr txBox="1"/>
          <p:nvPr/>
        </p:nvSpPr>
        <p:spPr>
          <a:xfrm>
            <a:off x="954967" y="936959"/>
            <a:ext cx="2248881" cy="1569660"/>
          </a:xfrm>
          <a:prstGeom prst="rect">
            <a:avLst/>
          </a:prstGeom>
          <a:noFill/>
        </p:spPr>
        <p:txBody>
          <a:bodyPr wrap="square" rtlCol="0">
            <a:spAutoFit/>
          </a:bodyPr>
          <a:lstStyle/>
          <a:p>
            <a:pPr algn="just"/>
            <a:r>
              <a:rPr lang="fr-CA" sz="1200" dirty="0"/>
              <a:t>1</a:t>
            </a:r>
            <a:r>
              <a:rPr lang="fr-CA" sz="1200" dirty="0" smtClean="0"/>
              <a:t>.    Repérer la fonction :</a:t>
            </a:r>
          </a:p>
          <a:p>
            <a:pPr marL="685800" lvl="1" indent="-228600" algn="just">
              <a:buFontTx/>
              <a:buAutoNum type="arabicPeriod"/>
            </a:pPr>
            <a:r>
              <a:rPr lang="fr-CA" sz="1200" dirty="0" smtClean="0"/>
              <a:t>Barre des menus;</a:t>
            </a:r>
          </a:p>
          <a:p>
            <a:pPr marL="685800" lvl="1" indent="-228600" algn="just">
              <a:buFontTx/>
              <a:buAutoNum type="arabicPeriod"/>
            </a:pPr>
            <a:r>
              <a:rPr lang="fr-CA" sz="1200" dirty="0" smtClean="0"/>
              <a:t>Insertion;</a:t>
            </a:r>
          </a:p>
          <a:p>
            <a:pPr marL="685800" lvl="1" indent="-228600" algn="just">
              <a:buFontTx/>
              <a:buAutoNum type="arabicPeriod"/>
            </a:pPr>
            <a:r>
              <a:rPr lang="fr-CA" sz="1200" dirty="0" smtClean="0"/>
              <a:t>Vous trouverez </a:t>
            </a:r>
            <a:r>
              <a:rPr lang="fr-CA" sz="1200" dirty="0"/>
              <a:t>l</a:t>
            </a:r>
            <a:r>
              <a:rPr lang="fr-CA" sz="1200" dirty="0" smtClean="0"/>
              <a:t>es graphiques dans la sous-sections  « graphiques </a:t>
            </a:r>
            <a:r>
              <a:rPr lang="fr-CA" sz="1200" dirty="0" smtClean="0"/>
              <a:t>».</a:t>
            </a:r>
            <a:endParaRPr lang="fr-CA" sz="1200" dirty="0" smtClean="0"/>
          </a:p>
        </p:txBody>
      </p:sp>
      <p:sp>
        <p:nvSpPr>
          <p:cNvPr id="47" name="Titre 5"/>
          <p:cNvSpPr txBox="1">
            <a:spLocks/>
          </p:cNvSpPr>
          <p:nvPr/>
        </p:nvSpPr>
        <p:spPr>
          <a:xfrm>
            <a:off x="8444755" y="112068"/>
            <a:ext cx="576064"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1/4</a:t>
            </a:r>
            <a:endParaRPr lang="fr-CA" sz="1600" dirty="0"/>
          </a:p>
        </p:txBody>
      </p:sp>
      <p:pic>
        <p:nvPicPr>
          <p:cNvPr id="5123" name="Picture 3"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455" y="1018541"/>
            <a:ext cx="5371966" cy="1129497"/>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necteur droit avec flèche 26"/>
          <p:cNvCxnSpPr/>
          <p:nvPr/>
        </p:nvCxnSpPr>
        <p:spPr>
          <a:xfrm flipV="1">
            <a:off x="2915816" y="1124744"/>
            <a:ext cx="1296144" cy="21602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9" name="Connecteur droit 28"/>
          <p:cNvCxnSpPr/>
          <p:nvPr/>
        </p:nvCxnSpPr>
        <p:spPr>
          <a:xfrm>
            <a:off x="6300192" y="1772816"/>
            <a:ext cx="2304256"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30" name="Connecteur droit avec flèche 29"/>
          <p:cNvCxnSpPr/>
          <p:nvPr/>
        </p:nvCxnSpPr>
        <p:spPr>
          <a:xfrm flipV="1">
            <a:off x="8464564" y="1639507"/>
            <a:ext cx="0" cy="1333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4" name="Connecteur droit avec flèche 33"/>
          <p:cNvCxnSpPr/>
          <p:nvPr/>
        </p:nvCxnSpPr>
        <p:spPr>
          <a:xfrm flipV="1">
            <a:off x="8172400" y="1628800"/>
            <a:ext cx="0" cy="1333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5" name="Connecteur droit avec flèche 34"/>
          <p:cNvCxnSpPr/>
          <p:nvPr/>
        </p:nvCxnSpPr>
        <p:spPr>
          <a:xfrm flipV="1">
            <a:off x="7884368" y="1639507"/>
            <a:ext cx="0" cy="1333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6" name="Connecteur droit avec flèche 35"/>
          <p:cNvCxnSpPr/>
          <p:nvPr/>
        </p:nvCxnSpPr>
        <p:spPr>
          <a:xfrm flipV="1">
            <a:off x="7596336" y="1639507"/>
            <a:ext cx="0" cy="1333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3" name="Connecteur droit avec flèche 42"/>
          <p:cNvCxnSpPr/>
          <p:nvPr/>
        </p:nvCxnSpPr>
        <p:spPr>
          <a:xfrm flipV="1">
            <a:off x="7308304" y="1639507"/>
            <a:ext cx="0" cy="1333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4" name="Connecteur droit avec flèche 43"/>
          <p:cNvCxnSpPr/>
          <p:nvPr/>
        </p:nvCxnSpPr>
        <p:spPr>
          <a:xfrm flipV="1">
            <a:off x="7020272" y="1639507"/>
            <a:ext cx="0" cy="1333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5" name="Connecteur droit avec flèche 44"/>
          <p:cNvCxnSpPr/>
          <p:nvPr/>
        </p:nvCxnSpPr>
        <p:spPr>
          <a:xfrm flipV="1">
            <a:off x="6732240" y="1628800"/>
            <a:ext cx="0" cy="1333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8" name="Connecteur droit avec flèche 47"/>
          <p:cNvCxnSpPr/>
          <p:nvPr/>
        </p:nvCxnSpPr>
        <p:spPr>
          <a:xfrm flipV="1">
            <a:off x="6444208" y="1628800"/>
            <a:ext cx="0" cy="1333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9" name="Connecteur droit 48"/>
          <p:cNvCxnSpPr/>
          <p:nvPr/>
        </p:nvCxnSpPr>
        <p:spPr>
          <a:xfrm flipV="1">
            <a:off x="3059832" y="1772816"/>
            <a:ext cx="4392488" cy="648072"/>
          </a:xfrm>
          <a:prstGeom prst="line">
            <a:avLst/>
          </a:prstGeom>
        </p:spPr>
        <p:style>
          <a:lnRef idx="2">
            <a:schemeClr val="accent4"/>
          </a:lnRef>
          <a:fillRef idx="0">
            <a:schemeClr val="accent4"/>
          </a:fillRef>
          <a:effectRef idx="1">
            <a:schemeClr val="accent4"/>
          </a:effectRef>
          <a:fontRef idx="minor">
            <a:schemeClr val="tx1"/>
          </a:fontRef>
        </p:style>
      </p:cxnSp>
      <p:sp>
        <p:nvSpPr>
          <p:cNvPr id="50" name="ZoneTexte 49"/>
          <p:cNvSpPr txBox="1"/>
          <p:nvPr/>
        </p:nvSpPr>
        <p:spPr>
          <a:xfrm>
            <a:off x="1092574" y="2996952"/>
            <a:ext cx="2248881" cy="1015663"/>
          </a:xfrm>
          <a:prstGeom prst="rect">
            <a:avLst/>
          </a:prstGeom>
          <a:noFill/>
        </p:spPr>
        <p:txBody>
          <a:bodyPr wrap="square" rtlCol="0">
            <a:spAutoFit/>
          </a:bodyPr>
          <a:lstStyle/>
          <a:p>
            <a:pPr algn="just"/>
            <a:r>
              <a:rPr lang="fr-CA" sz="1200" dirty="0" smtClean="0"/>
              <a:t>2.    Vous devez définir l’espace de cueillette des données :</a:t>
            </a:r>
          </a:p>
          <a:p>
            <a:pPr marL="685800" lvl="1" indent="-228600" algn="just">
              <a:buFontTx/>
              <a:buAutoNum type="arabicPeriod"/>
            </a:pPr>
            <a:r>
              <a:rPr lang="fr-CA" sz="1200" dirty="0" smtClean="0"/>
              <a:t>Cliquer déplacer sur les cases de votre tableau.</a:t>
            </a:r>
          </a:p>
        </p:txBody>
      </p:sp>
      <p:pic>
        <p:nvPicPr>
          <p:cNvPr id="1027" name="Picture 3"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6" y="4293096"/>
            <a:ext cx="2244170" cy="590210"/>
          </a:xfrm>
          <a:prstGeom prst="rect">
            <a:avLst/>
          </a:prstGeom>
          <a:noFill/>
          <a:extLst>
            <a:ext uri="{909E8E84-426E-40DD-AFC4-6F175D3DCCD1}">
              <a14:hiddenFill xmlns:a14="http://schemas.microsoft.com/office/drawing/2010/main">
                <a:solidFill>
                  <a:srgbClr val="FFFFFF"/>
                </a:solidFill>
              </a14:hiddenFill>
            </a:ext>
          </a:extLst>
        </p:spPr>
      </p:pic>
      <p:sp>
        <p:nvSpPr>
          <p:cNvPr id="22" name="Ellipse 21"/>
          <p:cNvSpPr/>
          <p:nvPr/>
        </p:nvSpPr>
        <p:spPr>
          <a:xfrm rot="5400000">
            <a:off x="2109158" y="3632531"/>
            <a:ext cx="166745" cy="2297847"/>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sp>
        <p:nvSpPr>
          <p:cNvPr id="23" name="ZoneTexte 22"/>
          <p:cNvSpPr txBox="1"/>
          <p:nvPr/>
        </p:nvSpPr>
        <p:spPr>
          <a:xfrm>
            <a:off x="5059423" y="2640266"/>
            <a:ext cx="2248881" cy="1015663"/>
          </a:xfrm>
          <a:prstGeom prst="rect">
            <a:avLst/>
          </a:prstGeom>
          <a:noFill/>
        </p:spPr>
        <p:txBody>
          <a:bodyPr wrap="square" rtlCol="0">
            <a:spAutoFit/>
          </a:bodyPr>
          <a:lstStyle/>
          <a:p>
            <a:pPr algn="just"/>
            <a:r>
              <a:rPr lang="fr-CA" sz="1200" dirty="0"/>
              <a:t>3</a:t>
            </a:r>
            <a:r>
              <a:rPr lang="fr-CA" sz="1200" dirty="0" smtClean="0"/>
              <a:t>.    Choisir le type de graphique :</a:t>
            </a:r>
          </a:p>
          <a:p>
            <a:pPr marL="685800" lvl="1" indent="-228600" algn="just">
              <a:buFontTx/>
              <a:buAutoNum type="arabicPeriod"/>
            </a:pPr>
            <a:r>
              <a:rPr lang="fr-CA" sz="1200" dirty="0" smtClean="0"/>
              <a:t>Choisir le type de </a:t>
            </a:r>
            <a:r>
              <a:rPr lang="fr-CA" sz="1200" dirty="0" smtClean="0"/>
              <a:t>graphique;</a:t>
            </a:r>
            <a:endParaRPr lang="fr-CA" sz="1200" dirty="0" smtClean="0"/>
          </a:p>
          <a:p>
            <a:pPr marL="685800" lvl="1" indent="-228600" algn="just">
              <a:buFontTx/>
              <a:buAutoNum type="arabicPeriod"/>
            </a:pPr>
            <a:r>
              <a:rPr lang="fr-CA" sz="1200" dirty="0" smtClean="0"/>
              <a:t>D’autres options s’offrent à vous.</a:t>
            </a:r>
          </a:p>
        </p:txBody>
      </p:sp>
      <p:pic>
        <p:nvPicPr>
          <p:cNvPr id="1029" name="Picture 5"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863" y="3780750"/>
            <a:ext cx="2670391" cy="1981071"/>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Connecteur droit avec flèche 25"/>
          <p:cNvCxnSpPr/>
          <p:nvPr/>
        </p:nvCxnSpPr>
        <p:spPr>
          <a:xfrm>
            <a:off x="7308304" y="3212976"/>
            <a:ext cx="432048" cy="122413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28" name="Picture 2" descr="\\GOGLU1\RedirectedFolders\mlaporte\Desktop\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9938" y="4797152"/>
            <a:ext cx="2370214" cy="1924056"/>
          </a:xfrm>
          <a:prstGeom prst="rect">
            <a:avLst/>
          </a:prstGeom>
          <a:noFill/>
          <a:extLst>
            <a:ext uri="{909E8E84-426E-40DD-AFC4-6F175D3DCCD1}">
              <a14:hiddenFill xmlns:a14="http://schemas.microsoft.com/office/drawing/2010/main">
                <a:solidFill>
                  <a:srgbClr val="FFFFFF"/>
                </a:solidFill>
              </a14:hiddenFill>
            </a:ext>
          </a:extLst>
        </p:spPr>
      </p:pic>
      <p:sp>
        <p:nvSpPr>
          <p:cNvPr id="32" name="Titre 5"/>
          <p:cNvSpPr txBox="1">
            <a:spLocks/>
          </p:cNvSpPr>
          <p:nvPr/>
        </p:nvSpPr>
        <p:spPr>
          <a:xfrm>
            <a:off x="1115616" y="5914398"/>
            <a:ext cx="2592288" cy="767132"/>
          </a:xfrm>
          <a:prstGeom prst="rect">
            <a:avLst/>
          </a:prstGeom>
        </p:spPr>
        <p:txBody>
          <a:bodyPr vert="horz" anchor="t">
            <a:normAutofit fontScale="97500"/>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fr-CA" dirty="0" smtClean="0"/>
              <a:t>Voilà !</a:t>
            </a:r>
            <a:endParaRPr lang="fr-CA" dirty="0"/>
          </a:p>
        </p:txBody>
      </p:sp>
    </p:spTree>
    <p:extLst>
      <p:ext uri="{BB962C8B-B14F-4D97-AF65-F5344CB8AC3E}">
        <p14:creationId xmlns:p14="http://schemas.microsoft.com/office/powerpoint/2010/main" val="2285055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a:bodyPr>
          <a:lstStyle/>
          <a:p>
            <a:r>
              <a:rPr lang="fr-CA" dirty="0" smtClean="0"/>
              <a:t>Les graphiques.</a:t>
            </a:r>
            <a:endParaRPr lang="fr-CA" dirty="0"/>
          </a:p>
        </p:txBody>
      </p:sp>
      <p:sp>
        <p:nvSpPr>
          <p:cNvPr id="47" name="Titre 5"/>
          <p:cNvSpPr txBox="1">
            <a:spLocks/>
          </p:cNvSpPr>
          <p:nvPr/>
        </p:nvSpPr>
        <p:spPr>
          <a:xfrm>
            <a:off x="8444755" y="112068"/>
            <a:ext cx="576064"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2/4</a:t>
            </a:r>
            <a:endParaRPr lang="fr-CA" sz="1600" dirty="0"/>
          </a:p>
        </p:txBody>
      </p:sp>
      <p:sp>
        <p:nvSpPr>
          <p:cNvPr id="28" name="ZoneTexte 27"/>
          <p:cNvSpPr txBox="1"/>
          <p:nvPr/>
        </p:nvSpPr>
        <p:spPr>
          <a:xfrm>
            <a:off x="899590" y="1052736"/>
            <a:ext cx="8121227" cy="369332"/>
          </a:xfrm>
          <a:prstGeom prst="rect">
            <a:avLst/>
          </a:prstGeom>
          <a:noFill/>
        </p:spPr>
        <p:txBody>
          <a:bodyPr wrap="square" rtlCol="0">
            <a:spAutoFit/>
          </a:bodyPr>
          <a:lstStyle/>
          <a:p>
            <a:pPr algn="just"/>
            <a:r>
              <a:rPr lang="fr-CA" u="sng" dirty="0" smtClean="0"/>
              <a:t>Mise en forme d’un graphique :</a:t>
            </a:r>
            <a:endParaRPr lang="fr-CA" u="sng" dirty="0"/>
          </a:p>
        </p:txBody>
      </p:sp>
      <p:pic>
        <p:nvPicPr>
          <p:cNvPr id="2052" name="Picture 4"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09373"/>
            <a:ext cx="8248550" cy="811515"/>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641419" y="2708920"/>
            <a:ext cx="2248881" cy="1754326"/>
          </a:xfrm>
          <a:prstGeom prst="rect">
            <a:avLst/>
          </a:prstGeom>
          <a:noFill/>
        </p:spPr>
        <p:txBody>
          <a:bodyPr wrap="square" rtlCol="0">
            <a:spAutoFit/>
          </a:bodyPr>
          <a:lstStyle/>
          <a:p>
            <a:pPr algn="just"/>
            <a:r>
              <a:rPr lang="fr-CA" sz="1200" dirty="0" smtClean="0"/>
              <a:t>4.  Disposition du graphique offre plusieurs façon de présenter votre graphique en:</a:t>
            </a:r>
          </a:p>
          <a:p>
            <a:pPr marL="685800" lvl="1" indent="-228600" algn="just">
              <a:buAutoNum type="arabicPeriod"/>
            </a:pPr>
            <a:r>
              <a:rPr lang="fr-CA" sz="1200" dirty="0" smtClean="0"/>
              <a:t>Ajoutant ou masquant la légende;</a:t>
            </a:r>
          </a:p>
          <a:p>
            <a:pPr marL="685800" lvl="1" indent="-228600" algn="just">
              <a:buAutoNum type="arabicPeriod"/>
            </a:pPr>
            <a:r>
              <a:rPr lang="fr-CA" sz="1200" dirty="0" smtClean="0"/>
              <a:t>les pourcentages obtenus;</a:t>
            </a:r>
          </a:p>
          <a:p>
            <a:pPr marL="685800" lvl="1" indent="-228600" algn="just">
              <a:buAutoNum type="arabicPeriod"/>
            </a:pPr>
            <a:r>
              <a:rPr lang="fr-CA" sz="1200" dirty="0" smtClean="0"/>
              <a:t>Le tire;</a:t>
            </a:r>
          </a:p>
          <a:p>
            <a:pPr marL="685800" lvl="1" indent="-228600" algn="just">
              <a:buAutoNum type="arabicPeriod"/>
            </a:pPr>
            <a:r>
              <a:rPr lang="fr-CA" sz="1200" dirty="0" smtClean="0"/>
              <a:t>Etc.</a:t>
            </a:r>
          </a:p>
        </p:txBody>
      </p:sp>
      <p:sp>
        <p:nvSpPr>
          <p:cNvPr id="32" name="ZoneTexte 31"/>
          <p:cNvSpPr txBox="1"/>
          <p:nvPr/>
        </p:nvSpPr>
        <p:spPr>
          <a:xfrm>
            <a:off x="6611229" y="2780928"/>
            <a:ext cx="2248881" cy="646331"/>
          </a:xfrm>
          <a:prstGeom prst="rect">
            <a:avLst/>
          </a:prstGeom>
          <a:noFill/>
        </p:spPr>
        <p:txBody>
          <a:bodyPr wrap="square" rtlCol="0">
            <a:spAutoFit/>
          </a:bodyPr>
          <a:lstStyle/>
          <a:p>
            <a:pPr algn="just"/>
            <a:r>
              <a:rPr lang="fr-CA" sz="1200" dirty="0"/>
              <a:t>5</a:t>
            </a:r>
            <a:r>
              <a:rPr lang="fr-CA" sz="1200" dirty="0" smtClean="0"/>
              <a:t>.  Styles du graphique vous donne des palettes de couleurs automatique.</a:t>
            </a:r>
          </a:p>
        </p:txBody>
      </p:sp>
      <p:cxnSp>
        <p:nvCxnSpPr>
          <p:cNvPr id="33" name="Connecteur droit avec flèche 32"/>
          <p:cNvCxnSpPr/>
          <p:nvPr/>
        </p:nvCxnSpPr>
        <p:spPr>
          <a:xfrm flipH="1" flipV="1">
            <a:off x="6654114" y="2454448"/>
            <a:ext cx="327094" cy="32648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7" name="Connecteur droit avec flèche 36"/>
          <p:cNvCxnSpPr/>
          <p:nvPr/>
        </p:nvCxnSpPr>
        <p:spPr>
          <a:xfrm flipV="1">
            <a:off x="2092953" y="2420888"/>
            <a:ext cx="1326919" cy="32648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777532"/>
            <a:ext cx="2134724" cy="1916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547" y="4583669"/>
            <a:ext cx="2328662" cy="211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GOGLU1\RedirectedFolders\mlaporte\Desktop\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70" y="4516884"/>
            <a:ext cx="2212110" cy="2176857"/>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Connecteur droit avec flèche 38"/>
          <p:cNvCxnSpPr/>
          <p:nvPr/>
        </p:nvCxnSpPr>
        <p:spPr>
          <a:xfrm flipH="1">
            <a:off x="1403648" y="4115520"/>
            <a:ext cx="917980" cy="75364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1" name="Connecteur droit avec flèche 40"/>
          <p:cNvCxnSpPr/>
          <p:nvPr/>
        </p:nvCxnSpPr>
        <p:spPr>
          <a:xfrm>
            <a:off x="2321628" y="4115520"/>
            <a:ext cx="2034348" cy="66201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6" name="Connecteur droit avec flèche 45"/>
          <p:cNvCxnSpPr/>
          <p:nvPr/>
        </p:nvCxnSpPr>
        <p:spPr>
          <a:xfrm>
            <a:off x="2321628" y="4115520"/>
            <a:ext cx="5994788" cy="66201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5803065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a:bodyPr>
          <a:lstStyle/>
          <a:p>
            <a:r>
              <a:rPr lang="fr-CA" dirty="0" smtClean="0"/>
              <a:t>Les graphiques.</a:t>
            </a:r>
            <a:endParaRPr lang="fr-CA" dirty="0"/>
          </a:p>
        </p:txBody>
      </p:sp>
      <p:sp>
        <p:nvSpPr>
          <p:cNvPr id="47" name="Titre 5"/>
          <p:cNvSpPr txBox="1">
            <a:spLocks/>
          </p:cNvSpPr>
          <p:nvPr/>
        </p:nvSpPr>
        <p:spPr>
          <a:xfrm>
            <a:off x="8444755" y="112068"/>
            <a:ext cx="576064"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3/4</a:t>
            </a:r>
            <a:endParaRPr lang="fr-CA" sz="1600" dirty="0"/>
          </a:p>
        </p:txBody>
      </p:sp>
      <p:sp>
        <p:nvSpPr>
          <p:cNvPr id="28" name="ZoneTexte 27"/>
          <p:cNvSpPr txBox="1"/>
          <p:nvPr/>
        </p:nvSpPr>
        <p:spPr>
          <a:xfrm>
            <a:off x="899590" y="1052736"/>
            <a:ext cx="8121227" cy="369332"/>
          </a:xfrm>
          <a:prstGeom prst="rect">
            <a:avLst/>
          </a:prstGeom>
          <a:noFill/>
        </p:spPr>
        <p:txBody>
          <a:bodyPr wrap="square" rtlCol="0">
            <a:spAutoFit/>
          </a:bodyPr>
          <a:lstStyle/>
          <a:p>
            <a:pPr algn="just"/>
            <a:r>
              <a:rPr lang="fr-CA" u="sng" dirty="0" smtClean="0"/>
              <a:t>Mise en forme manuel d’un graphique :</a:t>
            </a:r>
            <a:endParaRPr lang="fr-CA" u="sng" dirty="0"/>
          </a:p>
        </p:txBody>
      </p:sp>
      <p:sp>
        <p:nvSpPr>
          <p:cNvPr id="31" name="ZoneTexte 30"/>
          <p:cNvSpPr txBox="1"/>
          <p:nvPr/>
        </p:nvSpPr>
        <p:spPr>
          <a:xfrm>
            <a:off x="899590" y="1484784"/>
            <a:ext cx="2248881" cy="3046988"/>
          </a:xfrm>
          <a:prstGeom prst="rect">
            <a:avLst/>
          </a:prstGeom>
          <a:noFill/>
        </p:spPr>
        <p:txBody>
          <a:bodyPr wrap="square" rtlCol="0">
            <a:spAutoFit/>
          </a:bodyPr>
          <a:lstStyle/>
          <a:p>
            <a:pPr algn="just"/>
            <a:r>
              <a:rPr lang="fr-CA" sz="1200" dirty="0"/>
              <a:t>5</a:t>
            </a:r>
            <a:r>
              <a:rPr lang="fr-CA" sz="1200" dirty="0" smtClean="0"/>
              <a:t>. Plusieurs options s’offrent à vous :</a:t>
            </a:r>
          </a:p>
          <a:p>
            <a:pPr marL="685800" lvl="1" indent="-228600" algn="just">
              <a:buAutoNum type="arabicPeriod"/>
            </a:pPr>
            <a:r>
              <a:rPr lang="fr-CA" sz="1200" dirty="0" smtClean="0"/>
              <a:t>Cliquer deux fois (pas double clique) sur l’élément que l’on veux modifier;</a:t>
            </a:r>
          </a:p>
          <a:p>
            <a:pPr marL="685800" lvl="1" indent="-228600" algn="just">
              <a:buAutoNum type="arabicPeriod"/>
            </a:pPr>
            <a:r>
              <a:rPr lang="fr-CA" sz="1200" dirty="0" smtClean="0"/>
              <a:t>Double clique sur ce même élément;</a:t>
            </a:r>
          </a:p>
          <a:p>
            <a:pPr marL="685800" lvl="1" indent="-228600" algn="just">
              <a:buAutoNum type="arabicPeriod"/>
            </a:pPr>
            <a:r>
              <a:rPr lang="fr-CA" sz="1200" dirty="0" smtClean="0"/>
              <a:t>Choisissez vos modifications.</a:t>
            </a:r>
          </a:p>
          <a:p>
            <a:pPr marL="685800" lvl="1" indent="-228600" algn="just">
              <a:buAutoNum type="arabicPeriod"/>
            </a:pPr>
            <a:r>
              <a:rPr lang="fr-CA" sz="1200" dirty="0" smtClean="0"/>
              <a:t>Le menu sera différent tout dépendant de l’élément sur lequel vous avez cliqué.</a:t>
            </a:r>
          </a:p>
          <a:p>
            <a:pPr marL="685800" lvl="1" indent="-228600" algn="just">
              <a:buAutoNum type="arabicPeriod"/>
            </a:pPr>
            <a:r>
              <a:rPr lang="fr-CA" sz="1200" dirty="0" smtClean="0"/>
              <a:t>Amusez vous !</a:t>
            </a:r>
          </a:p>
        </p:txBody>
      </p:sp>
      <p:pic>
        <p:nvPicPr>
          <p:cNvPr id="3074"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298" y="1484784"/>
            <a:ext cx="4448819" cy="453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98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a:bodyPr>
          <a:lstStyle/>
          <a:p>
            <a:r>
              <a:rPr lang="fr-CA" dirty="0" smtClean="0"/>
              <a:t>Les graphiques.</a:t>
            </a:r>
            <a:endParaRPr lang="fr-CA" dirty="0"/>
          </a:p>
        </p:txBody>
      </p:sp>
      <p:sp>
        <p:nvSpPr>
          <p:cNvPr id="47" name="Titre 5"/>
          <p:cNvSpPr txBox="1">
            <a:spLocks/>
          </p:cNvSpPr>
          <p:nvPr/>
        </p:nvSpPr>
        <p:spPr>
          <a:xfrm>
            <a:off x="8444755" y="112068"/>
            <a:ext cx="576064"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a:t>4</a:t>
            </a:r>
            <a:r>
              <a:rPr lang="en-CA" sz="1600" dirty="0" smtClean="0"/>
              <a:t>/4</a:t>
            </a:r>
            <a:endParaRPr lang="fr-CA" sz="1600" dirty="0"/>
          </a:p>
        </p:txBody>
      </p:sp>
      <p:sp>
        <p:nvSpPr>
          <p:cNvPr id="28" name="ZoneTexte 27"/>
          <p:cNvSpPr txBox="1"/>
          <p:nvPr/>
        </p:nvSpPr>
        <p:spPr>
          <a:xfrm>
            <a:off x="899590" y="1052736"/>
            <a:ext cx="8121227" cy="369332"/>
          </a:xfrm>
          <a:prstGeom prst="rect">
            <a:avLst/>
          </a:prstGeom>
          <a:noFill/>
        </p:spPr>
        <p:txBody>
          <a:bodyPr wrap="square" rtlCol="0">
            <a:spAutoFit/>
          </a:bodyPr>
          <a:lstStyle/>
          <a:p>
            <a:pPr algn="just"/>
            <a:r>
              <a:rPr lang="fr-CA" u="sng" dirty="0" smtClean="0"/>
              <a:t>Exercice:</a:t>
            </a:r>
            <a:endParaRPr lang="fr-CA" u="sng" dirty="0"/>
          </a:p>
        </p:txBody>
      </p:sp>
      <p:sp>
        <p:nvSpPr>
          <p:cNvPr id="31" name="ZoneTexte 30"/>
          <p:cNvSpPr txBox="1"/>
          <p:nvPr/>
        </p:nvSpPr>
        <p:spPr>
          <a:xfrm>
            <a:off x="899590" y="1484784"/>
            <a:ext cx="7545165" cy="830997"/>
          </a:xfrm>
          <a:prstGeom prst="rect">
            <a:avLst/>
          </a:prstGeom>
          <a:noFill/>
        </p:spPr>
        <p:txBody>
          <a:bodyPr wrap="square" rtlCol="0">
            <a:spAutoFit/>
          </a:bodyPr>
          <a:lstStyle/>
          <a:p>
            <a:r>
              <a:rPr lang="fr-CA" sz="1200" dirty="0" smtClean="0">
                <a:solidFill>
                  <a:srgbClr val="00B0F0"/>
                </a:solidFill>
              </a:rPr>
              <a:t>Mise en situation :</a:t>
            </a:r>
          </a:p>
          <a:p>
            <a:r>
              <a:rPr lang="fr-CA" sz="1200" dirty="0" smtClean="0"/>
              <a:t>Vous travaillez pour le Gouvernement du Québec, on vous demande de présenter un graphique démontrant l’évolution du revenu primaire des ménages québécois entre les années 2007 et 2011 en comparaison avec celui des canadiens pour les mêmes années.</a:t>
            </a:r>
            <a:endParaRPr lang="fr-CA" sz="1200" dirty="0" smtClean="0"/>
          </a:p>
        </p:txBody>
      </p:sp>
      <p:sp>
        <p:nvSpPr>
          <p:cNvPr id="14" name="ZoneTexte 13"/>
          <p:cNvSpPr txBox="1"/>
          <p:nvPr/>
        </p:nvSpPr>
        <p:spPr>
          <a:xfrm>
            <a:off x="899590" y="2420888"/>
            <a:ext cx="7545165" cy="646331"/>
          </a:xfrm>
          <a:prstGeom prst="rect">
            <a:avLst/>
          </a:prstGeom>
          <a:noFill/>
        </p:spPr>
        <p:txBody>
          <a:bodyPr wrap="square" rtlCol="0">
            <a:spAutoFit/>
          </a:bodyPr>
          <a:lstStyle/>
          <a:p>
            <a:pPr algn="ctr"/>
            <a:r>
              <a:rPr lang="fr-CA" sz="1200" dirty="0"/>
              <a:t>Toutes les données dont vous avez besoin se trouvent aux adresses suivantes </a:t>
            </a:r>
            <a:r>
              <a:rPr lang="fr-CA" sz="1200" dirty="0" smtClean="0"/>
              <a:t>:</a:t>
            </a:r>
          </a:p>
          <a:p>
            <a:pPr algn="ctr"/>
            <a:endParaRPr lang="fr-CA" sz="1200" dirty="0"/>
          </a:p>
          <a:p>
            <a:pPr algn="ctr"/>
            <a:r>
              <a:rPr lang="fr-CA" sz="1200" dirty="0">
                <a:solidFill>
                  <a:srgbClr val="00B0F0"/>
                </a:solidFill>
              </a:rPr>
              <a:t>http://www.stat.gouv.qc.ca/donstat/econm_finnc/conjn_econm/revenu_personnel/rp_can-hab.htm</a:t>
            </a:r>
          </a:p>
        </p:txBody>
      </p:sp>
      <p:sp>
        <p:nvSpPr>
          <p:cNvPr id="15" name="ZoneTexte 14"/>
          <p:cNvSpPr txBox="1"/>
          <p:nvPr/>
        </p:nvSpPr>
        <p:spPr>
          <a:xfrm>
            <a:off x="899589" y="3212976"/>
            <a:ext cx="7545165" cy="646331"/>
          </a:xfrm>
          <a:prstGeom prst="rect">
            <a:avLst/>
          </a:prstGeom>
          <a:noFill/>
        </p:spPr>
        <p:txBody>
          <a:bodyPr wrap="square" rtlCol="0">
            <a:spAutoFit/>
          </a:bodyPr>
          <a:lstStyle/>
          <a:p>
            <a:r>
              <a:rPr lang="fr-CA" sz="1200" dirty="0" smtClean="0">
                <a:solidFill>
                  <a:srgbClr val="00B0F0"/>
                </a:solidFill>
              </a:rPr>
              <a:t>Conseils</a:t>
            </a:r>
            <a:r>
              <a:rPr lang="fr-CA" sz="1200" dirty="0">
                <a:solidFill>
                  <a:srgbClr val="00B0F0"/>
                </a:solidFill>
              </a:rPr>
              <a:t> </a:t>
            </a:r>
            <a:r>
              <a:rPr lang="fr-CA" sz="1200" dirty="0" smtClean="0">
                <a:solidFill>
                  <a:srgbClr val="00B0F0"/>
                </a:solidFill>
              </a:rPr>
              <a:t>:</a:t>
            </a:r>
            <a:endParaRPr lang="fr-CA" sz="1200" dirty="0">
              <a:solidFill>
                <a:srgbClr val="00B0F0"/>
              </a:solidFill>
            </a:endParaRPr>
          </a:p>
          <a:p>
            <a:pPr lvl="0"/>
            <a:r>
              <a:rPr lang="fr-CA" sz="1200" dirty="0" smtClean="0"/>
              <a:t>- Portez </a:t>
            </a:r>
            <a:r>
              <a:rPr lang="fr-CA" sz="1200" dirty="0"/>
              <a:t>attention au tableau que vous allez faire.</a:t>
            </a:r>
          </a:p>
          <a:p>
            <a:pPr lvl="0"/>
            <a:r>
              <a:rPr lang="fr-CA" sz="1200" dirty="0" smtClean="0"/>
              <a:t>- Choisir </a:t>
            </a:r>
            <a:r>
              <a:rPr lang="fr-CA" sz="1200" dirty="0"/>
              <a:t>le bon type de graphique, informez-vous.</a:t>
            </a:r>
          </a:p>
        </p:txBody>
      </p:sp>
      <p:sp>
        <p:nvSpPr>
          <p:cNvPr id="16" name="ZoneTexte 15"/>
          <p:cNvSpPr txBox="1"/>
          <p:nvPr/>
        </p:nvSpPr>
        <p:spPr>
          <a:xfrm>
            <a:off x="899590" y="4005064"/>
            <a:ext cx="7545165" cy="2308324"/>
          </a:xfrm>
          <a:prstGeom prst="rect">
            <a:avLst/>
          </a:prstGeom>
          <a:noFill/>
        </p:spPr>
        <p:txBody>
          <a:bodyPr wrap="square" rtlCol="0">
            <a:spAutoFit/>
          </a:bodyPr>
          <a:lstStyle/>
          <a:p>
            <a:r>
              <a:rPr lang="fr-CA" sz="1200" dirty="0">
                <a:solidFill>
                  <a:srgbClr val="00B0F0"/>
                </a:solidFill>
              </a:rPr>
              <a:t>Ce que doit contenir le graphique </a:t>
            </a:r>
            <a:r>
              <a:rPr lang="fr-CA" sz="1200" dirty="0" smtClean="0">
                <a:solidFill>
                  <a:srgbClr val="00B0F0"/>
                </a:solidFill>
              </a:rPr>
              <a:t>:</a:t>
            </a:r>
          </a:p>
          <a:p>
            <a:endParaRPr lang="fr-CA" sz="1200" dirty="0"/>
          </a:p>
          <a:p>
            <a:pPr lvl="0"/>
            <a:r>
              <a:rPr lang="fr-CA" sz="1200" dirty="0" smtClean="0"/>
              <a:t>- Un </a:t>
            </a:r>
            <a:r>
              <a:rPr lang="fr-CA" sz="1200" dirty="0"/>
              <a:t>titre (Police Arial);</a:t>
            </a:r>
          </a:p>
          <a:p>
            <a:pPr lvl="0"/>
            <a:r>
              <a:rPr lang="fr-CA" sz="1200" dirty="0" smtClean="0"/>
              <a:t>- Une </a:t>
            </a:r>
            <a:r>
              <a:rPr lang="fr-CA" sz="1200" dirty="0"/>
              <a:t>légende (Police Time New Roman);</a:t>
            </a:r>
          </a:p>
          <a:p>
            <a:pPr lvl="0"/>
            <a:r>
              <a:rPr lang="fr-CA" sz="1200" dirty="0" smtClean="0"/>
              <a:t>- Les </a:t>
            </a:r>
            <a:r>
              <a:rPr lang="fr-CA" sz="1200" dirty="0"/>
              <a:t>années dans l’axe des X;</a:t>
            </a:r>
          </a:p>
          <a:p>
            <a:pPr lvl="0"/>
            <a:r>
              <a:rPr lang="fr-CA" sz="1200" dirty="0" smtClean="0"/>
              <a:t>- Les </a:t>
            </a:r>
            <a:r>
              <a:rPr lang="fr-CA" sz="1200" dirty="0"/>
              <a:t>revenus dans l’axe des Y;</a:t>
            </a:r>
          </a:p>
          <a:p>
            <a:pPr lvl="0"/>
            <a:r>
              <a:rPr lang="fr-CA" sz="1200" dirty="0" smtClean="0"/>
              <a:t>- Le </a:t>
            </a:r>
            <a:r>
              <a:rPr lang="fr-CA" sz="1200" dirty="0"/>
              <a:t>font (Zone graphique) devra contenir une texture;</a:t>
            </a:r>
          </a:p>
          <a:p>
            <a:pPr lvl="0"/>
            <a:r>
              <a:rPr lang="fr-CA" sz="1200" dirty="0" smtClean="0"/>
              <a:t>- Le </a:t>
            </a:r>
            <a:r>
              <a:rPr lang="fr-CA" sz="1200" dirty="0"/>
              <a:t>cadre du graphique doit avoir une ombre;</a:t>
            </a:r>
          </a:p>
          <a:p>
            <a:pPr lvl="0"/>
            <a:r>
              <a:rPr lang="fr-CA" sz="1200" dirty="0" smtClean="0"/>
              <a:t> -La </a:t>
            </a:r>
            <a:r>
              <a:rPr lang="fr-CA" sz="1200" dirty="0"/>
              <a:t>couleur du Québec sera </a:t>
            </a:r>
            <a:r>
              <a:rPr lang="fr-CA" sz="1200" dirty="0" smtClean="0"/>
              <a:t>;</a:t>
            </a:r>
          </a:p>
          <a:p>
            <a:pPr lvl="0"/>
            <a:endParaRPr lang="fr-CA" sz="1200" dirty="0"/>
          </a:p>
          <a:p>
            <a:r>
              <a:rPr lang="fr-CA" sz="1200" dirty="0" smtClean="0"/>
              <a:t>- Celle </a:t>
            </a:r>
            <a:r>
              <a:rPr lang="fr-CA" sz="1200" dirty="0"/>
              <a:t>du Canada </a:t>
            </a:r>
            <a:r>
              <a:rPr lang="fr-CA" sz="1200" dirty="0" smtClean="0"/>
              <a:t>sera.</a:t>
            </a:r>
          </a:p>
          <a:p>
            <a:endParaRPr lang="fr-CA" sz="1200" dirty="0"/>
          </a:p>
        </p:txBody>
      </p:sp>
      <p:sp>
        <p:nvSpPr>
          <p:cNvPr id="11" name="Rectangle 10"/>
          <p:cNvSpPr/>
          <p:nvPr/>
        </p:nvSpPr>
        <p:spPr>
          <a:xfrm>
            <a:off x="2843808" y="5589240"/>
            <a:ext cx="432048" cy="36004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Rectangle 17"/>
          <p:cNvSpPr/>
          <p:nvPr/>
        </p:nvSpPr>
        <p:spPr>
          <a:xfrm>
            <a:off x="2843808" y="6101680"/>
            <a:ext cx="432048" cy="36004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033578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La mise en forme.</a:t>
            </a:r>
            <a:endParaRPr lang="fr-CA" dirty="0"/>
          </a:p>
        </p:txBody>
      </p:sp>
      <p:sp>
        <p:nvSpPr>
          <p:cNvPr id="8" name="ZoneTexte 7"/>
          <p:cNvSpPr txBox="1"/>
          <p:nvPr/>
        </p:nvSpPr>
        <p:spPr>
          <a:xfrm>
            <a:off x="899591" y="1268760"/>
            <a:ext cx="8121227" cy="369332"/>
          </a:xfrm>
          <a:prstGeom prst="rect">
            <a:avLst/>
          </a:prstGeom>
          <a:noFill/>
        </p:spPr>
        <p:txBody>
          <a:bodyPr wrap="square" rtlCol="0">
            <a:spAutoFit/>
          </a:bodyPr>
          <a:lstStyle/>
          <a:p>
            <a:pPr algn="just"/>
            <a:r>
              <a:rPr lang="fr-CA" u="sng" dirty="0" smtClean="0"/>
              <a:t>Le menu formater les cellules :</a:t>
            </a:r>
            <a:endParaRPr lang="fr-CA" u="sng" dirty="0"/>
          </a:p>
        </p:txBody>
      </p:sp>
      <p:pic>
        <p:nvPicPr>
          <p:cNvPr id="8194"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5328" y="3149571"/>
            <a:ext cx="3317152" cy="282527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avec flèche 10"/>
          <p:cNvCxnSpPr/>
          <p:nvPr/>
        </p:nvCxnSpPr>
        <p:spPr>
          <a:xfrm>
            <a:off x="6588224" y="1822758"/>
            <a:ext cx="288032" cy="148778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9" name="Connecteur droit avec flèche 28"/>
          <p:cNvCxnSpPr/>
          <p:nvPr/>
        </p:nvCxnSpPr>
        <p:spPr>
          <a:xfrm>
            <a:off x="4896036" y="3192091"/>
            <a:ext cx="756084" cy="2369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1" name="Connecteur droit avec flèche 30"/>
          <p:cNvCxnSpPr/>
          <p:nvPr/>
        </p:nvCxnSpPr>
        <p:spPr>
          <a:xfrm>
            <a:off x="6588224" y="1853535"/>
            <a:ext cx="651615" cy="145701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3" name="Connecteur droit avec flèche 32"/>
          <p:cNvCxnSpPr/>
          <p:nvPr/>
        </p:nvCxnSpPr>
        <p:spPr>
          <a:xfrm flipH="1">
            <a:off x="6156176" y="1820334"/>
            <a:ext cx="414046" cy="149021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5" name="ZoneTexte 34"/>
          <p:cNvSpPr txBox="1"/>
          <p:nvPr/>
        </p:nvSpPr>
        <p:spPr>
          <a:xfrm>
            <a:off x="899592" y="6165304"/>
            <a:ext cx="7128792" cy="276999"/>
          </a:xfrm>
          <a:prstGeom prst="rect">
            <a:avLst/>
          </a:prstGeom>
          <a:noFill/>
        </p:spPr>
        <p:txBody>
          <a:bodyPr wrap="square" rtlCol="0">
            <a:spAutoFit/>
          </a:bodyPr>
          <a:lstStyle/>
          <a:p>
            <a:r>
              <a:rPr lang="fr-CA" sz="1200" dirty="0" smtClean="0"/>
              <a:t>Certains raccourcis sont possible, je vous laisse les découvrir.</a:t>
            </a:r>
            <a:endParaRPr lang="fr-CA" sz="1200" dirty="0"/>
          </a:p>
        </p:txBody>
      </p:sp>
      <p:cxnSp>
        <p:nvCxnSpPr>
          <p:cNvPr id="36" name="Connecteur droit 35"/>
          <p:cNvCxnSpPr/>
          <p:nvPr/>
        </p:nvCxnSpPr>
        <p:spPr>
          <a:xfrm>
            <a:off x="899592" y="6093296"/>
            <a:ext cx="7992888" cy="0"/>
          </a:xfrm>
          <a:prstGeom prst="line">
            <a:avLst/>
          </a:prstGeom>
          <a:ln>
            <a:solidFill>
              <a:schemeClr val="tx2">
                <a:lumMod val="90000"/>
              </a:schemeClr>
            </a:solidFill>
          </a:ln>
        </p:spPr>
        <p:style>
          <a:lnRef idx="1">
            <a:schemeClr val="dk1"/>
          </a:lnRef>
          <a:fillRef idx="0">
            <a:schemeClr val="dk1"/>
          </a:fillRef>
          <a:effectRef idx="0">
            <a:schemeClr val="dk1"/>
          </a:effectRef>
          <a:fontRef idx="minor">
            <a:schemeClr val="tx1"/>
          </a:fontRef>
        </p:style>
      </p:cxnSp>
      <p:sp>
        <p:nvSpPr>
          <p:cNvPr id="43" name="ZoneTexte 42"/>
          <p:cNvSpPr txBox="1"/>
          <p:nvPr/>
        </p:nvSpPr>
        <p:spPr>
          <a:xfrm>
            <a:off x="4031895" y="1725645"/>
            <a:ext cx="1362963" cy="1477328"/>
          </a:xfrm>
          <a:prstGeom prst="rect">
            <a:avLst/>
          </a:prstGeom>
          <a:noFill/>
        </p:spPr>
        <p:txBody>
          <a:bodyPr wrap="square" rtlCol="0">
            <a:spAutoFit/>
          </a:bodyPr>
          <a:lstStyle/>
          <a:p>
            <a:pPr marL="171450" indent="-171450" algn="just">
              <a:buFontTx/>
              <a:buChar char="-"/>
            </a:pPr>
            <a:r>
              <a:rPr lang="fr-CA" sz="1000" dirty="0" smtClean="0"/>
              <a:t>L’onglet nombre permet de choisir un format de présentation spécifique qui deviendra standard pour toutes les cellules sélectionnées.  </a:t>
            </a:r>
            <a:endParaRPr lang="fr-CA" sz="1000" dirty="0"/>
          </a:p>
        </p:txBody>
      </p:sp>
      <p:sp>
        <p:nvSpPr>
          <p:cNvPr id="48" name="ZoneTexte 47"/>
          <p:cNvSpPr txBox="1"/>
          <p:nvPr/>
        </p:nvSpPr>
        <p:spPr>
          <a:xfrm>
            <a:off x="5355602" y="1268760"/>
            <a:ext cx="1884237" cy="553998"/>
          </a:xfrm>
          <a:prstGeom prst="rect">
            <a:avLst/>
          </a:prstGeom>
          <a:noFill/>
        </p:spPr>
        <p:txBody>
          <a:bodyPr wrap="square" rtlCol="0">
            <a:spAutoFit/>
          </a:bodyPr>
          <a:lstStyle/>
          <a:p>
            <a:pPr marL="171450" indent="-171450" algn="just">
              <a:buFontTx/>
              <a:buChar char="-"/>
            </a:pPr>
            <a:r>
              <a:rPr lang="fr-CA" sz="1000" dirty="0" smtClean="0"/>
              <a:t>Éléments de mise en page de base </a:t>
            </a:r>
            <a:r>
              <a:rPr lang="fr-CA" sz="1000" dirty="0" smtClean="0"/>
              <a:t>(Police, Bordure des tableau, …)</a:t>
            </a:r>
            <a:endParaRPr lang="fr-CA" sz="1000" dirty="0"/>
          </a:p>
        </p:txBody>
      </p:sp>
      <p:sp>
        <p:nvSpPr>
          <p:cNvPr id="50" name="ZoneTexte 49"/>
          <p:cNvSpPr txBox="1"/>
          <p:nvPr/>
        </p:nvSpPr>
        <p:spPr>
          <a:xfrm>
            <a:off x="7529517" y="1268760"/>
            <a:ext cx="1362963" cy="1446550"/>
          </a:xfrm>
          <a:prstGeom prst="rect">
            <a:avLst/>
          </a:prstGeom>
          <a:noFill/>
        </p:spPr>
        <p:txBody>
          <a:bodyPr wrap="square" rtlCol="0">
            <a:spAutoFit/>
          </a:bodyPr>
          <a:lstStyle/>
          <a:p>
            <a:pPr marL="171450" indent="-171450" algn="just">
              <a:buFontTx/>
              <a:buChar char="-"/>
            </a:pPr>
            <a:r>
              <a:rPr lang="fr-CA" sz="1000" dirty="0" smtClean="0"/>
              <a:t>Vous permettra de verrouiller / déverrouiller certaines cellules. (Pour des formules que l’on ne veux pas modifier par erreur) – </a:t>
            </a:r>
            <a:r>
              <a:rPr lang="fr-CA" sz="800" dirty="0" smtClean="0"/>
              <a:t>Voir diapositive suivante.</a:t>
            </a:r>
            <a:endParaRPr lang="fr-CA" sz="800" dirty="0"/>
          </a:p>
        </p:txBody>
      </p:sp>
      <p:cxnSp>
        <p:nvCxnSpPr>
          <p:cNvPr id="52" name="Connecteur droit avec flèche 51"/>
          <p:cNvCxnSpPr/>
          <p:nvPr/>
        </p:nvCxnSpPr>
        <p:spPr>
          <a:xfrm>
            <a:off x="6588224" y="1820334"/>
            <a:ext cx="0" cy="149021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2050" name="Picture 2"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57" y="2343408"/>
            <a:ext cx="2162884" cy="2945358"/>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899591" y="1683586"/>
            <a:ext cx="2947139" cy="553998"/>
          </a:xfrm>
          <a:prstGeom prst="rect">
            <a:avLst/>
          </a:prstGeom>
          <a:noFill/>
        </p:spPr>
        <p:txBody>
          <a:bodyPr wrap="square" rtlCol="0">
            <a:spAutoFit/>
          </a:bodyPr>
          <a:lstStyle/>
          <a:p>
            <a:pPr marL="171450" indent="-171450" algn="just">
              <a:buFontTx/>
              <a:buChar char="-"/>
            </a:pPr>
            <a:r>
              <a:rPr lang="fr-CA" sz="1000" dirty="0" smtClean="0"/>
              <a:t>Effectuer un « clique droit » à l’intérieur de la ou des cellules sélectionnées et choisir « format de cellule ».</a:t>
            </a:r>
            <a:endParaRPr lang="fr-CA" sz="1000" dirty="0"/>
          </a:p>
        </p:txBody>
      </p:sp>
      <p:cxnSp>
        <p:nvCxnSpPr>
          <p:cNvPr id="22" name="Connecteur droit avec flèche 21"/>
          <p:cNvCxnSpPr/>
          <p:nvPr/>
        </p:nvCxnSpPr>
        <p:spPr>
          <a:xfrm>
            <a:off x="1065641" y="2002644"/>
            <a:ext cx="410015" cy="250647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0" name="Connecteur droit avec flèche 29"/>
          <p:cNvCxnSpPr/>
          <p:nvPr/>
        </p:nvCxnSpPr>
        <p:spPr>
          <a:xfrm flipH="1">
            <a:off x="7740352" y="2715310"/>
            <a:ext cx="288032" cy="59523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4" name="Titre 5"/>
          <p:cNvSpPr txBox="1">
            <a:spLocks/>
          </p:cNvSpPr>
          <p:nvPr/>
        </p:nvSpPr>
        <p:spPr>
          <a:xfrm>
            <a:off x="8172401" y="112068"/>
            <a:ext cx="720080"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1/10</a:t>
            </a:r>
            <a:endParaRPr lang="fr-CA" sz="1600" dirty="0"/>
          </a:p>
        </p:txBody>
      </p:sp>
      <p:sp>
        <p:nvSpPr>
          <p:cNvPr id="23" name="ZoneTexte 22"/>
          <p:cNvSpPr txBox="1"/>
          <p:nvPr/>
        </p:nvSpPr>
        <p:spPr>
          <a:xfrm>
            <a:off x="752458" y="5301208"/>
            <a:ext cx="2162884" cy="400110"/>
          </a:xfrm>
          <a:prstGeom prst="rect">
            <a:avLst/>
          </a:prstGeom>
          <a:noFill/>
        </p:spPr>
        <p:txBody>
          <a:bodyPr wrap="square" rtlCol="0">
            <a:spAutoFit/>
          </a:bodyPr>
          <a:lstStyle/>
          <a:p>
            <a:pPr marL="171450" indent="-171450" algn="just">
              <a:buFontTx/>
              <a:buChar char="-"/>
            </a:pPr>
            <a:r>
              <a:rPr lang="fr-CA" sz="1000" dirty="0" smtClean="0"/>
              <a:t>Il est possible de modifier plusieurs cellules à la fois.</a:t>
            </a:r>
            <a:endParaRPr lang="fr-CA" sz="1000" dirty="0"/>
          </a:p>
        </p:txBody>
      </p:sp>
      <p:sp>
        <p:nvSpPr>
          <p:cNvPr id="25" name="ZoneTexte 24"/>
          <p:cNvSpPr txBox="1"/>
          <p:nvPr/>
        </p:nvSpPr>
        <p:spPr>
          <a:xfrm>
            <a:off x="3929163" y="3915633"/>
            <a:ext cx="1722957" cy="1169551"/>
          </a:xfrm>
          <a:prstGeom prst="rect">
            <a:avLst/>
          </a:prstGeom>
          <a:noFill/>
        </p:spPr>
        <p:txBody>
          <a:bodyPr wrap="square" rtlCol="0">
            <a:spAutoFit/>
          </a:bodyPr>
          <a:lstStyle/>
          <a:p>
            <a:pPr marL="171450" indent="-171450" algn="just">
              <a:buFontTx/>
              <a:buChar char="-"/>
            </a:pPr>
            <a:r>
              <a:rPr lang="fr-CA" sz="1000" dirty="0" smtClean="0"/>
              <a:t>Par exemple, un format de date du type :</a:t>
            </a:r>
          </a:p>
          <a:p>
            <a:pPr marL="628650" lvl="1" indent="-171450" algn="just">
              <a:buFontTx/>
              <a:buChar char="-"/>
            </a:pPr>
            <a:r>
              <a:rPr lang="fr-CA" sz="1000" dirty="0" smtClean="0"/>
              <a:t>AA/MM/JJ;</a:t>
            </a:r>
          </a:p>
          <a:p>
            <a:pPr marL="628650" lvl="1" indent="-171450" algn="just">
              <a:buFontTx/>
              <a:buChar char="-"/>
            </a:pPr>
            <a:r>
              <a:rPr lang="fr-CA" sz="1000" dirty="0" smtClean="0"/>
              <a:t>JJ/MM/AA;</a:t>
            </a:r>
          </a:p>
          <a:p>
            <a:pPr marL="628650" lvl="1" indent="-171450" algn="just">
              <a:buFontTx/>
              <a:buChar char="-"/>
            </a:pPr>
            <a:r>
              <a:rPr lang="fr-CA" sz="1000" dirty="0" smtClean="0"/>
              <a:t>JJ Mois, Année,</a:t>
            </a:r>
          </a:p>
          <a:p>
            <a:pPr marL="628650" lvl="1" indent="-171450" algn="just">
              <a:buFontTx/>
              <a:buChar char="-"/>
            </a:pPr>
            <a:r>
              <a:rPr lang="fr-CA" sz="1000" dirty="0" smtClean="0"/>
              <a:t>Etc.</a:t>
            </a:r>
            <a:endParaRPr lang="fr-CA" sz="1000" dirty="0" smtClean="0"/>
          </a:p>
          <a:p>
            <a:pPr marL="628650" lvl="1" indent="-171450" algn="just">
              <a:buFontTx/>
              <a:buChar char="-"/>
            </a:pPr>
            <a:endParaRPr lang="fr-CA" sz="1000" dirty="0"/>
          </a:p>
        </p:txBody>
      </p:sp>
      <p:cxnSp>
        <p:nvCxnSpPr>
          <p:cNvPr id="26" name="Connecteur droit avec flèche 25"/>
          <p:cNvCxnSpPr>
            <a:endCxn id="25" idx="0"/>
          </p:cNvCxnSpPr>
          <p:nvPr/>
        </p:nvCxnSpPr>
        <p:spPr>
          <a:xfrm flipH="1">
            <a:off x="4790642" y="3192091"/>
            <a:ext cx="105394" cy="72354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970240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La mise en forme.</a:t>
            </a:r>
            <a:endParaRPr lang="fr-CA" dirty="0"/>
          </a:p>
        </p:txBody>
      </p:sp>
      <p:sp>
        <p:nvSpPr>
          <p:cNvPr id="8" name="ZoneTexte 7"/>
          <p:cNvSpPr txBox="1"/>
          <p:nvPr/>
        </p:nvSpPr>
        <p:spPr>
          <a:xfrm>
            <a:off x="899591" y="1268760"/>
            <a:ext cx="3813785" cy="646331"/>
          </a:xfrm>
          <a:prstGeom prst="rect">
            <a:avLst/>
          </a:prstGeom>
          <a:noFill/>
        </p:spPr>
        <p:txBody>
          <a:bodyPr wrap="square" rtlCol="0">
            <a:spAutoFit/>
          </a:bodyPr>
          <a:lstStyle/>
          <a:p>
            <a:pPr algn="just"/>
            <a:r>
              <a:rPr lang="fr-CA" u="sng" dirty="0" smtClean="0"/>
              <a:t>Verrouiller des cellules et y ajouter un mot de passe :</a:t>
            </a:r>
            <a:endParaRPr lang="fr-CA" u="sng" dirty="0"/>
          </a:p>
        </p:txBody>
      </p:sp>
      <p:sp>
        <p:nvSpPr>
          <p:cNvPr id="23" name="ZoneTexte 22"/>
          <p:cNvSpPr txBox="1"/>
          <p:nvPr/>
        </p:nvSpPr>
        <p:spPr>
          <a:xfrm>
            <a:off x="899591" y="1988840"/>
            <a:ext cx="1944216" cy="1569660"/>
          </a:xfrm>
          <a:prstGeom prst="rect">
            <a:avLst/>
          </a:prstGeom>
          <a:noFill/>
        </p:spPr>
        <p:txBody>
          <a:bodyPr wrap="square" rtlCol="0">
            <a:spAutoFit/>
          </a:bodyPr>
          <a:lstStyle/>
          <a:p>
            <a:r>
              <a:rPr lang="fr-CA" sz="1200" dirty="0"/>
              <a:t>1</a:t>
            </a:r>
            <a:r>
              <a:rPr lang="fr-CA" sz="1200" dirty="0" smtClean="0"/>
              <a:t>.    Ajouter une option de verrouillage dans une cellules :</a:t>
            </a:r>
          </a:p>
          <a:p>
            <a:r>
              <a:rPr lang="fr-CA" sz="1200" dirty="0" smtClean="0"/>
              <a:t>        1. Clique droit; format de cellule</a:t>
            </a:r>
          </a:p>
          <a:p>
            <a:r>
              <a:rPr lang="fr-CA" sz="1200" dirty="0" smtClean="0"/>
              <a:t>        2. Protection;</a:t>
            </a:r>
          </a:p>
          <a:p>
            <a:r>
              <a:rPr lang="fr-CA" sz="1200" dirty="0"/>
              <a:t> </a:t>
            </a:r>
            <a:r>
              <a:rPr lang="fr-CA" sz="1200" dirty="0" smtClean="0"/>
              <a:t>       3. Verrouiller ou                déverrouiller.</a:t>
            </a:r>
          </a:p>
        </p:txBody>
      </p:sp>
      <p:pic>
        <p:nvPicPr>
          <p:cNvPr id="3074"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730" y="1726811"/>
            <a:ext cx="2664296" cy="340437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OGLU1\RedirectedFolders\mlaporte\Desktop\Cap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611602"/>
            <a:ext cx="3265796" cy="2769726"/>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Connecteur droit avec flèche 24"/>
          <p:cNvCxnSpPr/>
          <p:nvPr/>
        </p:nvCxnSpPr>
        <p:spPr>
          <a:xfrm>
            <a:off x="2805262" y="2681172"/>
            <a:ext cx="3494930" cy="175594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7" name="Connecteur droit avec flèche 26"/>
          <p:cNvCxnSpPr/>
          <p:nvPr/>
        </p:nvCxnSpPr>
        <p:spPr>
          <a:xfrm>
            <a:off x="2267744" y="3068960"/>
            <a:ext cx="537518" cy="72008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2" name="Connecteur droit avec flèche 31"/>
          <p:cNvCxnSpPr/>
          <p:nvPr/>
        </p:nvCxnSpPr>
        <p:spPr>
          <a:xfrm flipH="1">
            <a:off x="1259632" y="3383604"/>
            <a:ext cx="612067" cy="64807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3" name="Titre 5"/>
          <p:cNvSpPr txBox="1">
            <a:spLocks/>
          </p:cNvSpPr>
          <p:nvPr/>
        </p:nvSpPr>
        <p:spPr>
          <a:xfrm>
            <a:off x="8172401" y="112068"/>
            <a:ext cx="720080"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2/10</a:t>
            </a:r>
            <a:endParaRPr lang="fr-CA" sz="1600" dirty="0"/>
          </a:p>
        </p:txBody>
      </p:sp>
    </p:spTree>
    <p:extLst>
      <p:ext uri="{BB962C8B-B14F-4D97-AF65-F5344CB8AC3E}">
        <p14:creationId xmlns:p14="http://schemas.microsoft.com/office/powerpoint/2010/main" val="537090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La mise en forme.</a:t>
            </a:r>
            <a:endParaRPr lang="fr-CA" dirty="0"/>
          </a:p>
        </p:txBody>
      </p:sp>
      <p:sp>
        <p:nvSpPr>
          <p:cNvPr id="8" name="ZoneTexte 7"/>
          <p:cNvSpPr txBox="1"/>
          <p:nvPr/>
        </p:nvSpPr>
        <p:spPr>
          <a:xfrm>
            <a:off x="899591" y="1268760"/>
            <a:ext cx="3813785" cy="646331"/>
          </a:xfrm>
          <a:prstGeom prst="rect">
            <a:avLst/>
          </a:prstGeom>
          <a:noFill/>
        </p:spPr>
        <p:txBody>
          <a:bodyPr wrap="square" rtlCol="0">
            <a:spAutoFit/>
          </a:bodyPr>
          <a:lstStyle/>
          <a:p>
            <a:pPr algn="just"/>
            <a:r>
              <a:rPr lang="fr-CA" u="sng" dirty="0" smtClean="0"/>
              <a:t>Verrouiller des cellules et y ajouter un mot de passe (Suite) :</a:t>
            </a:r>
            <a:endParaRPr lang="fr-CA" u="sng" dirty="0"/>
          </a:p>
        </p:txBody>
      </p:sp>
      <p:sp>
        <p:nvSpPr>
          <p:cNvPr id="23" name="ZoneTexte 22"/>
          <p:cNvSpPr txBox="1"/>
          <p:nvPr/>
        </p:nvSpPr>
        <p:spPr>
          <a:xfrm>
            <a:off x="899591" y="1988840"/>
            <a:ext cx="1944216" cy="1200329"/>
          </a:xfrm>
          <a:prstGeom prst="rect">
            <a:avLst/>
          </a:prstGeom>
          <a:noFill/>
        </p:spPr>
        <p:txBody>
          <a:bodyPr wrap="square" rtlCol="0">
            <a:spAutoFit/>
          </a:bodyPr>
          <a:lstStyle/>
          <a:p>
            <a:pPr marL="228600" indent="-228600">
              <a:buAutoNum type="arabicPeriod"/>
            </a:pPr>
            <a:r>
              <a:rPr lang="fr-CA" sz="1200" dirty="0" smtClean="0"/>
              <a:t>Repérer l’icône :</a:t>
            </a:r>
          </a:p>
          <a:p>
            <a:pPr marL="685800" lvl="1" indent="-228600">
              <a:buAutoNum type="arabicPeriod"/>
            </a:pPr>
            <a:r>
              <a:rPr lang="fr-CA" sz="1200" dirty="0" smtClean="0"/>
              <a:t>Barre des menus;</a:t>
            </a:r>
          </a:p>
          <a:p>
            <a:pPr marL="685800" lvl="1" indent="-228600">
              <a:buAutoNum type="arabicPeriod"/>
            </a:pPr>
            <a:r>
              <a:rPr lang="fr-CA" sz="1200" dirty="0" smtClean="0"/>
              <a:t>Révision;</a:t>
            </a:r>
            <a:endParaRPr lang="fr-CA" sz="1200" dirty="0" smtClean="0"/>
          </a:p>
          <a:p>
            <a:pPr marL="685800" lvl="1" indent="-228600">
              <a:buAutoNum type="arabicPeriod"/>
            </a:pPr>
            <a:r>
              <a:rPr lang="fr-CA" sz="1200" dirty="0" smtClean="0"/>
              <a:t>Protéger  la feuille.</a:t>
            </a:r>
          </a:p>
        </p:txBody>
      </p:sp>
      <p:pic>
        <p:nvPicPr>
          <p:cNvPr id="4099" name="Picture 3"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355" y="1772816"/>
            <a:ext cx="4724400" cy="155257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necteur droit avec flèche 14"/>
          <p:cNvCxnSpPr/>
          <p:nvPr/>
        </p:nvCxnSpPr>
        <p:spPr>
          <a:xfrm flipV="1">
            <a:off x="2375756" y="1988840"/>
            <a:ext cx="2196244" cy="69401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 name="Connecteur droit avec flèche 16"/>
          <p:cNvCxnSpPr/>
          <p:nvPr/>
        </p:nvCxnSpPr>
        <p:spPr>
          <a:xfrm flipV="1">
            <a:off x="2267744" y="2682850"/>
            <a:ext cx="4824536" cy="4320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9" name="ZoneTexte 18"/>
          <p:cNvSpPr txBox="1"/>
          <p:nvPr/>
        </p:nvSpPr>
        <p:spPr>
          <a:xfrm>
            <a:off x="1051991" y="3429000"/>
            <a:ext cx="1944216" cy="1569660"/>
          </a:xfrm>
          <a:prstGeom prst="rect">
            <a:avLst/>
          </a:prstGeom>
          <a:noFill/>
        </p:spPr>
        <p:txBody>
          <a:bodyPr wrap="square" rtlCol="0">
            <a:spAutoFit/>
          </a:bodyPr>
          <a:lstStyle/>
          <a:p>
            <a:pPr marL="228600" indent="-228600">
              <a:buAutoNum type="arabicPeriod"/>
            </a:pPr>
            <a:r>
              <a:rPr lang="fr-CA" sz="1200" dirty="0" smtClean="0"/>
              <a:t>Repérer l’icône :</a:t>
            </a:r>
          </a:p>
          <a:p>
            <a:pPr marL="685800" lvl="1" indent="-228600">
              <a:buAutoNum type="arabicPeriod"/>
            </a:pPr>
            <a:r>
              <a:rPr lang="fr-CA" sz="1200" dirty="0" smtClean="0"/>
              <a:t>Choisir un mot de passe;</a:t>
            </a:r>
          </a:p>
          <a:p>
            <a:pPr marL="685800" lvl="1" indent="-228600">
              <a:buAutoNum type="arabicPeriod"/>
            </a:pPr>
            <a:r>
              <a:rPr lang="fr-CA" sz="1200" dirty="0" smtClean="0"/>
              <a:t>Choisir le type de protection désirée;</a:t>
            </a:r>
          </a:p>
          <a:p>
            <a:pPr marL="685800" lvl="1" indent="-228600">
              <a:buAutoNum type="arabicPeriod"/>
            </a:pPr>
            <a:r>
              <a:rPr lang="fr-CA" sz="1200" dirty="0" smtClean="0"/>
              <a:t>Confirmer le mot de passe</a:t>
            </a:r>
            <a:r>
              <a:rPr lang="fr-CA" sz="1100" dirty="0" smtClean="0"/>
              <a:t>.</a:t>
            </a:r>
          </a:p>
        </p:txBody>
      </p:sp>
      <p:sp>
        <p:nvSpPr>
          <p:cNvPr id="20" name="ZoneTexte 19"/>
          <p:cNvSpPr txBox="1"/>
          <p:nvPr/>
        </p:nvSpPr>
        <p:spPr>
          <a:xfrm>
            <a:off x="899592" y="6165304"/>
            <a:ext cx="7128792" cy="276999"/>
          </a:xfrm>
          <a:prstGeom prst="rect">
            <a:avLst/>
          </a:prstGeom>
          <a:noFill/>
        </p:spPr>
        <p:txBody>
          <a:bodyPr wrap="square" rtlCol="0">
            <a:spAutoFit/>
          </a:bodyPr>
          <a:lstStyle/>
          <a:p>
            <a:r>
              <a:rPr lang="fr-CA" sz="1200" dirty="0" smtClean="0"/>
              <a:t>Excel offre plusieurs options de protection, je vous laisse découvrir les autres.</a:t>
            </a:r>
            <a:endParaRPr lang="fr-CA" sz="1200" dirty="0"/>
          </a:p>
        </p:txBody>
      </p:sp>
      <p:cxnSp>
        <p:nvCxnSpPr>
          <p:cNvPr id="21" name="Connecteur droit 20"/>
          <p:cNvCxnSpPr/>
          <p:nvPr/>
        </p:nvCxnSpPr>
        <p:spPr>
          <a:xfrm>
            <a:off x="899592" y="6093296"/>
            <a:ext cx="7992888" cy="0"/>
          </a:xfrm>
          <a:prstGeom prst="line">
            <a:avLst/>
          </a:prstGeom>
          <a:ln>
            <a:solidFill>
              <a:schemeClr val="tx2">
                <a:lumMod val="90000"/>
              </a:schemeClr>
            </a:solidFill>
          </a:ln>
        </p:spPr>
        <p:style>
          <a:lnRef idx="1">
            <a:schemeClr val="dk1"/>
          </a:lnRef>
          <a:fillRef idx="0">
            <a:schemeClr val="dk1"/>
          </a:fillRef>
          <a:effectRef idx="0">
            <a:schemeClr val="dk1"/>
          </a:effectRef>
          <a:fontRef idx="minor">
            <a:schemeClr val="tx1"/>
          </a:fontRef>
        </p:style>
      </p:cxnSp>
      <p:pic>
        <p:nvPicPr>
          <p:cNvPr id="4101" name="Picture 5"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637" y="3478808"/>
            <a:ext cx="2593102" cy="167838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7422" y="3478808"/>
            <a:ext cx="2153132" cy="2118628"/>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Connecteur droit avec flèche 33"/>
          <p:cNvCxnSpPr/>
          <p:nvPr/>
        </p:nvCxnSpPr>
        <p:spPr>
          <a:xfrm>
            <a:off x="2806483" y="3969060"/>
            <a:ext cx="580939" cy="10801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5" name="Connecteur droit avec flèche 34"/>
          <p:cNvCxnSpPr/>
          <p:nvPr/>
        </p:nvCxnSpPr>
        <p:spPr>
          <a:xfrm>
            <a:off x="2753951" y="4477519"/>
            <a:ext cx="719927"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2" name="Titre 5"/>
          <p:cNvSpPr txBox="1">
            <a:spLocks/>
          </p:cNvSpPr>
          <p:nvPr/>
        </p:nvSpPr>
        <p:spPr>
          <a:xfrm>
            <a:off x="8172401" y="112068"/>
            <a:ext cx="720080"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3/10</a:t>
            </a:r>
            <a:endParaRPr lang="fr-CA" sz="1600" dirty="0"/>
          </a:p>
        </p:txBody>
      </p:sp>
    </p:spTree>
    <p:extLst>
      <p:ext uri="{BB962C8B-B14F-4D97-AF65-F5344CB8AC3E}">
        <p14:creationId xmlns:p14="http://schemas.microsoft.com/office/powerpoint/2010/main" val="1602242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La mise en forme.</a:t>
            </a:r>
            <a:endParaRPr lang="fr-CA" dirty="0"/>
          </a:p>
        </p:txBody>
      </p:sp>
      <p:pic>
        <p:nvPicPr>
          <p:cNvPr id="1026"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808" y="2852936"/>
            <a:ext cx="5278732" cy="128749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necteur droit avec flèche 19"/>
          <p:cNvCxnSpPr/>
          <p:nvPr/>
        </p:nvCxnSpPr>
        <p:spPr>
          <a:xfrm>
            <a:off x="1331640" y="2306523"/>
            <a:ext cx="4176464" cy="133850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2" name="ZoneTexte 21"/>
          <p:cNvSpPr txBox="1"/>
          <p:nvPr/>
        </p:nvSpPr>
        <p:spPr>
          <a:xfrm>
            <a:off x="611560" y="1196752"/>
            <a:ext cx="3168353" cy="369332"/>
          </a:xfrm>
          <a:prstGeom prst="rect">
            <a:avLst/>
          </a:prstGeom>
          <a:noFill/>
        </p:spPr>
        <p:txBody>
          <a:bodyPr wrap="square" rtlCol="0">
            <a:spAutoFit/>
          </a:bodyPr>
          <a:lstStyle/>
          <a:p>
            <a:pPr algn="just"/>
            <a:r>
              <a:rPr lang="fr-CA" u="sng" dirty="0" smtClean="0"/>
              <a:t>Fusionner les cellules :</a:t>
            </a:r>
            <a:endParaRPr lang="fr-CA" u="sng" dirty="0"/>
          </a:p>
        </p:txBody>
      </p:sp>
      <p:pic>
        <p:nvPicPr>
          <p:cNvPr id="1027" name="Picture 3"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802" y="5242440"/>
            <a:ext cx="4194270" cy="1377901"/>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p:cNvSpPr txBox="1"/>
          <p:nvPr/>
        </p:nvSpPr>
        <p:spPr>
          <a:xfrm>
            <a:off x="611560" y="1875636"/>
            <a:ext cx="3816544" cy="400110"/>
          </a:xfrm>
          <a:prstGeom prst="rect">
            <a:avLst/>
          </a:prstGeom>
          <a:noFill/>
        </p:spPr>
        <p:txBody>
          <a:bodyPr wrap="square" rtlCol="0">
            <a:spAutoFit/>
          </a:bodyPr>
          <a:lstStyle/>
          <a:p>
            <a:pPr marL="171450" indent="-171450" algn="just">
              <a:buFontTx/>
              <a:buChar char="-"/>
            </a:pPr>
            <a:r>
              <a:rPr lang="fr-CA" sz="1000" dirty="0" smtClean="0"/>
              <a:t>Fusionner vos cellules peut permettre de bien gérer la mise en forme de votre document afin d’améliorer la clarté de celui-ci. </a:t>
            </a:r>
            <a:endParaRPr lang="fr-CA" sz="1000" dirty="0"/>
          </a:p>
        </p:txBody>
      </p:sp>
      <p:sp>
        <p:nvSpPr>
          <p:cNvPr id="27" name="ZoneTexte 26"/>
          <p:cNvSpPr txBox="1"/>
          <p:nvPr/>
        </p:nvSpPr>
        <p:spPr>
          <a:xfrm>
            <a:off x="753419" y="4602033"/>
            <a:ext cx="1440160" cy="246221"/>
          </a:xfrm>
          <a:prstGeom prst="rect">
            <a:avLst/>
          </a:prstGeom>
          <a:noFill/>
        </p:spPr>
        <p:txBody>
          <a:bodyPr wrap="square" rtlCol="0">
            <a:spAutoFit/>
          </a:bodyPr>
          <a:lstStyle/>
          <a:p>
            <a:pPr marL="171450" indent="-171450" algn="just">
              <a:buFontTx/>
              <a:buChar char="-"/>
            </a:pPr>
            <a:r>
              <a:rPr lang="fr-CA" sz="1000" dirty="0" smtClean="0"/>
              <a:t>Cellules fusionnées </a:t>
            </a:r>
            <a:endParaRPr lang="fr-CA" sz="1000" dirty="0"/>
          </a:p>
        </p:txBody>
      </p:sp>
      <p:sp>
        <p:nvSpPr>
          <p:cNvPr id="28" name="ZoneTexte 27"/>
          <p:cNvSpPr txBox="1"/>
          <p:nvPr/>
        </p:nvSpPr>
        <p:spPr>
          <a:xfrm>
            <a:off x="4067944" y="4602033"/>
            <a:ext cx="1440160" cy="246221"/>
          </a:xfrm>
          <a:prstGeom prst="rect">
            <a:avLst/>
          </a:prstGeom>
          <a:noFill/>
        </p:spPr>
        <p:txBody>
          <a:bodyPr wrap="square" rtlCol="0">
            <a:spAutoFit/>
          </a:bodyPr>
          <a:lstStyle/>
          <a:p>
            <a:pPr marL="171450" indent="-171450" algn="just">
              <a:buFontTx/>
              <a:buChar char="-"/>
            </a:pPr>
            <a:r>
              <a:rPr lang="fr-CA" sz="1000" dirty="0" smtClean="0"/>
              <a:t>Non fusionnées </a:t>
            </a:r>
            <a:endParaRPr lang="fr-CA" sz="1000" dirty="0"/>
          </a:p>
        </p:txBody>
      </p:sp>
      <p:cxnSp>
        <p:nvCxnSpPr>
          <p:cNvPr id="29" name="Connecteur droit avec flèche 28"/>
          <p:cNvCxnSpPr/>
          <p:nvPr/>
        </p:nvCxnSpPr>
        <p:spPr>
          <a:xfrm>
            <a:off x="1475656" y="4848254"/>
            <a:ext cx="792088" cy="108313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1" name="Connecteur droit avec flèche 30"/>
          <p:cNvCxnSpPr/>
          <p:nvPr/>
        </p:nvCxnSpPr>
        <p:spPr>
          <a:xfrm flipH="1">
            <a:off x="3203848" y="4848254"/>
            <a:ext cx="1368152" cy="138905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6" name="Titre 5"/>
          <p:cNvSpPr txBox="1">
            <a:spLocks/>
          </p:cNvSpPr>
          <p:nvPr/>
        </p:nvSpPr>
        <p:spPr>
          <a:xfrm>
            <a:off x="8172401" y="112068"/>
            <a:ext cx="720080"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4/10</a:t>
            </a:r>
            <a:endParaRPr lang="fr-CA" sz="1600" dirty="0"/>
          </a:p>
        </p:txBody>
      </p:sp>
    </p:spTree>
    <p:extLst>
      <p:ext uri="{BB962C8B-B14F-4D97-AF65-F5344CB8AC3E}">
        <p14:creationId xmlns:p14="http://schemas.microsoft.com/office/powerpoint/2010/main" val="1185420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La mise en forme.</a:t>
            </a:r>
            <a:endParaRPr lang="fr-CA" dirty="0"/>
          </a:p>
        </p:txBody>
      </p:sp>
      <p:pic>
        <p:nvPicPr>
          <p:cNvPr id="9218"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274" y="3647229"/>
            <a:ext cx="1809252" cy="2175856"/>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719571" y="1623816"/>
            <a:ext cx="2952329" cy="861774"/>
          </a:xfrm>
          <a:prstGeom prst="rect">
            <a:avLst/>
          </a:prstGeom>
          <a:noFill/>
        </p:spPr>
        <p:txBody>
          <a:bodyPr wrap="square" rtlCol="0">
            <a:spAutoFit/>
          </a:bodyPr>
          <a:lstStyle/>
          <a:p>
            <a:pPr marL="171450" indent="-171450" algn="just">
              <a:buFontTx/>
              <a:buChar char="-"/>
            </a:pPr>
            <a:r>
              <a:rPr lang="fr-CA" sz="1000" dirty="0" smtClean="0"/>
              <a:t>Normalement, la nouvelle colonne, ou ligne, insérée comportera automatiquement les mêmes options de mise en forme que ; dans le cas d’une colonne, celle de gauche; et d’une ligne, que celle du haut.</a:t>
            </a:r>
            <a:endParaRPr lang="fr-CA" sz="1000" dirty="0"/>
          </a:p>
        </p:txBody>
      </p:sp>
      <p:sp>
        <p:nvSpPr>
          <p:cNvPr id="22" name="ZoneTexte 21"/>
          <p:cNvSpPr txBox="1"/>
          <p:nvPr/>
        </p:nvSpPr>
        <p:spPr>
          <a:xfrm>
            <a:off x="611560" y="1196752"/>
            <a:ext cx="3168353" cy="369332"/>
          </a:xfrm>
          <a:prstGeom prst="rect">
            <a:avLst/>
          </a:prstGeom>
          <a:noFill/>
        </p:spPr>
        <p:txBody>
          <a:bodyPr wrap="square" rtlCol="0">
            <a:spAutoFit/>
          </a:bodyPr>
          <a:lstStyle/>
          <a:p>
            <a:pPr algn="just"/>
            <a:r>
              <a:rPr lang="fr-CA" u="sng" dirty="0" smtClean="0"/>
              <a:t>Insérer des lignes ou colonnes:</a:t>
            </a:r>
            <a:endParaRPr lang="fr-CA" u="sng" dirty="0"/>
          </a:p>
        </p:txBody>
      </p:sp>
      <p:sp>
        <p:nvSpPr>
          <p:cNvPr id="23" name="ZoneTexte 22"/>
          <p:cNvSpPr txBox="1"/>
          <p:nvPr/>
        </p:nvSpPr>
        <p:spPr>
          <a:xfrm>
            <a:off x="5276401" y="1196752"/>
            <a:ext cx="3168353" cy="646331"/>
          </a:xfrm>
          <a:prstGeom prst="rect">
            <a:avLst/>
          </a:prstGeom>
          <a:noFill/>
        </p:spPr>
        <p:txBody>
          <a:bodyPr wrap="square" rtlCol="0">
            <a:spAutoFit/>
          </a:bodyPr>
          <a:lstStyle/>
          <a:p>
            <a:pPr algn="just"/>
            <a:r>
              <a:rPr lang="fr-CA" u="sng" dirty="0" smtClean="0"/>
              <a:t>Modifier la largueur des lignes ou colonnes :</a:t>
            </a:r>
            <a:endParaRPr lang="fr-CA" u="sng" dirty="0"/>
          </a:p>
        </p:txBody>
      </p:sp>
      <p:pic>
        <p:nvPicPr>
          <p:cNvPr id="7" name="Picture 2"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553" y="3946527"/>
            <a:ext cx="1782046" cy="10804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OGLU1\RedirectedFolders\mlaporte\Desktop\Cap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1103" y="2702977"/>
            <a:ext cx="2347432" cy="10350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GLU1\RedirectedFolders\mlaporte\Desktop\Captur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8553" y="2780928"/>
            <a:ext cx="1377768" cy="68219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OGLU1\RedirectedFolders\mlaporte\Desktop\Capture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8925" y="3946527"/>
            <a:ext cx="1319610" cy="1120060"/>
          </a:xfrm>
          <a:prstGeom prst="rect">
            <a:avLst/>
          </a:prstGeom>
          <a:noFill/>
          <a:extLst>
            <a:ext uri="{909E8E84-426E-40DD-AFC4-6F175D3DCCD1}">
              <a14:hiddenFill xmlns:a14="http://schemas.microsoft.com/office/drawing/2010/main">
                <a:solidFill>
                  <a:srgbClr val="FFFFFF"/>
                </a:solidFill>
              </a14:hiddenFill>
            </a:ext>
          </a:extLst>
        </p:spPr>
      </p:pic>
      <p:sp>
        <p:nvSpPr>
          <p:cNvPr id="34" name="ZoneTexte 33"/>
          <p:cNvSpPr txBox="1"/>
          <p:nvPr/>
        </p:nvSpPr>
        <p:spPr>
          <a:xfrm>
            <a:off x="5276401" y="1920986"/>
            <a:ext cx="2952329" cy="707886"/>
          </a:xfrm>
          <a:prstGeom prst="rect">
            <a:avLst/>
          </a:prstGeom>
          <a:noFill/>
        </p:spPr>
        <p:txBody>
          <a:bodyPr wrap="square" rtlCol="0">
            <a:spAutoFit/>
          </a:bodyPr>
          <a:lstStyle/>
          <a:p>
            <a:pPr marL="171450" indent="-171450" algn="just">
              <a:buFontTx/>
              <a:buChar char="-"/>
            </a:pPr>
            <a:r>
              <a:rPr lang="fr-CA" sz="1000" dirty="0" smtClean="0"/>
              <a:t>Placer votre curseur sur la ligne qui sépare la cellule que vous voulez modifier et celle qui est à droite (Dans le cas d’une colonne) et en bas (Dans le cas d’une ligne).</a:t>
            </a:r>
            <a:endParaRPr lang="fr-CA" sz="1000" dirty="0"/>
          </a:p>
        </p:txBody>
      </p:sp>
      <p:pic>
        <p:nvPicPr>
          <p:cNvPr id="1030" name="Picture 6" descr="\\GOGLU1\RedirectedFolders\mlaporte\Desktop\Captur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2622685"/>
            <a:ext cx="2000250" cy="3200400"/>
          </a:xfrm>
          <a:prstGeom prst="rect">
            <a:avLst/>
          </a:prstGeom>
          <a:noFill/>
          <a:extLst>
            <a:ext uri="{909E8E84-426E-40DD-AFC4-6F175D3DCCD1}">
              <a14:hiddenFill xmlns:a14="http://schemas.microsoft.com/office/drawing/2010/main">
                <a:solidFill>
                  <a:srgbClr val="FFFFFF"/>
                </a:solidFill>
              </a14:hiddenFill>
            </a:ext>
          </a:extLst>
        </p:spPr>
      </p:pic>
      <p:sp>
        <p:nvSpPr>
          <p:cNvPr id="16" name="Titre 5"/>
          <p:cNvSpPr txBox="1">
            <a:spLocks/>
          </p:cNvSpPr>
          <p:nvPr/>
        </p:nvSpPr>
        <p:spPr>
          <a:xfrm>
            <a:off x="8172401" y="112068"/>
            <a:ext cx="720080"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5/10</a:t>
            </a:r>
            <a:endParaRPr lang="fr-CA" sz="1600" dirty="0"/>
          </a:p>
        </p:txBody>
      </p:sp>
      <p:cxnSp>
        <p:nvCxnSpPr>
          <p:cNvPr id="17" name="Connecteur droit avec flèche 16"/>
          <p:cNvCxnSpPr/>
          <p:nvPr/>
        </p:nvCxnSpPr>
        <p:spPr>
          <a:xfrm flipH="1">
            <a:off x="2683818" y="2924944"/>
            <a:ext cx="52003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9" name="Connecteur droit avec flèche 18"/>
          <p:cNvCxnSpPr/>
          <p:nvPr/>
        </p:nvCxnSpPr>
        <p:spPr>
          <a:xfrm flipV="1">
            <a:off x="3131840" y="5949280"/>
            <a:ext cx="0" cy="28803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947753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La mise en forme.</a:t>
            </a:r>
            <a:endParaRPr lang="fr-CA" dirty="0"/>
          </a:p>
        </p:txBody>
      </p:sp>
      <p:sp>
        <p:nvSpPr>
          <p:cNvPr id="8" name="ZoneTexte 7"/>
          <p:cNvSpPr txBox="1"/>
          <p:nvPr/>
        </p:nvSpPr>
        <p:spPr>
          <a:xfrm>
            <a:off x="899591" y="1268760"/>
            <a:ext cx="8121227" cy="369332"/>
          </a:xfrm>
          <a:prstGeom prst="rect">
            <a:avLst/>
          </a:prstGeom>
          <a:noFill/>
        </p:spPr>
        <p:txBody>
          <a:bodyPr wrap="square" rtlCol="0">
            <a:spAutoFit/>
          </a:bodyPr>
          <a:lstStyle/>
          <a:p>
            <a:pPr algn="just"/>
            <a:r>
              <a:rPr lang="fr-CA" u="sng" dirty="0" smtClean="0"/>
              <a:t>La gestion des feuilles :</a:t>
            </a:r>
            <a:endParaRPr lang="fr-CA" u="sng" dirty="0"/>
          </a:p>
        </p:txBody>
      </p:sp>
      <p:pic>
        <p:nvPicPr>
          <p:cNvPr id="6146"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2200275" cy="72390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611560" y="1875636"/>
            <a:ext cx="1800200" cy="276999"/>
          </a:xfrm>
          <a:prstGeom prst="rect">
            <a:avLst/>
          </a:prstGeom>
          <a:noFill/>
        </p:spPr>
        <p:txBody>
          <a:bodyPr wrap="square" rtlCol="0">
            <a:spAutoFit/>
          </a:bodyPr>
          <a:lstStyle/>
          <a:p>
            <a:pPr algn="just"/>
            <a:r>
              <a:rPr lang="fr-CA" sz="1200" dirty="0" smtClean="0"/>
              <a:t>1.    Ajouter un feuille. </a:t>
            </a:r>
            <a:endParaRPr lang="fr-CA" sz="1200" dirty="0"/>
          </a:p>
        </p:txBody>
      </p:sp>
      <p:pic>
        <p:nvPicPr>
          <p:cNvPr id="6147" name="Picture 3" descr="\\GOGLU1\RedirectedFolders\mlaporte\Desktop\Cap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34" y="3757283"/>
            <a:ext cx="3210744" cy="2457709"/>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692087" y="3140968"/>
            <a:ext cx="1558720" cy="646331"/>
          </a:xfrm>
          <a:prstGeom prst="rect">
            <a:avLst/>
          </a:prstGeom>
          <a:noFill/>
        </p:spPr>
        <p:txBody>
          <a:bodyPr wrap="square" rtlCol="0">
            <a:spAutoFit/>
          </a:bodyPr>
          <a:lstStyle/>
          <a:p>
            <a:pPr algn="just"/>
            <a:r>
              <a:rPr lang="fr-CA" sz="1200" dirty="0" smtClean="0"/>
              <a:t>2.  Options de gestion dans le menu contextuel. </a:t>
            </a:r>
            <a:endParaRPr lang="fr-CA" sz="1200" dirty="0"/>
          </a:p>
        </p:txBody>
      </p:sp>
      <p:pic>
        <p:nvPicPr>
          <p:cNvPr id="6148" name="Picture 4" descr="\\GOGLU1\RedirectedFolders\mlaporte\Desktop\Capture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924249"/>
            <a:ext cx="1981955" cy="1605436"/>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OGLU1\RedirectedFolders\mlaporte\Desktop\Capture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3943236"/>
            <a:ext cx="2876550" cy="2733675"/>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7668344" y="3763660"/>
            <a:ext cx="1296144" cy="861774"/>
          </a:xfrm>
          <a:prstGeom prst="rect">
            <a:avLst/>
          </a:prstGeom>
          <a:noFill/>
        </p:spPr>
        <p:txBody>
          <a:bodyPr wrap="square" rtlCol="0">
            <a:spAutoFit/>
          </a:bodyPr>
          <a:lstStyle/>
          <a:p>
            <a:pPr marL="171450" indent="-171450" algn="just">
              <a:buFontTx/>
              <a:buChar char="-"/>
            </a:pPr>
            <a:r>
              <a:rPr lang="fr-CA" sz="1000" dirty="0" smtClean="0"/>
              <a:t>Si vous voulez transférer ou copier une feuille vers une autre document </a:t>
            </a:r>
            <a:r>
              <a:rPr lang="fr-CA" sz="1000" dirty="0"/>
              <a:t>E</a:t>
            </a:r>
            <a:r>
              <a:rPr lang="fr-CA" sz="1000" dirty="0" smtClean="0"/>
              <a:t>xcel</a:t>
            </a:r>
            <a:r>
              <a:rPr lang="fr-CA" sz="1000" dirty="0"/>
              <a:t>.</a:t>
            </a:r>
          </a:p>
        </p:txBody>
      </p:sp>
      <p:sp>
        <p:nvSpPr>
          <p:cNvPr id="20" name="ZoneTexte 19"/>
          <p:cNvSpPr txBox="1"/>
          <p:nvPr/>
        </p:nvSpPr>
        <p:spPr>
          <a:xfrm>
            <a:off x="7668344" y="4847121"/>
            <a:ext cx="1296144" cy="553998"/>
          </a:xfrm>
          <a:prstGeom prst="rect">
            <a:avLst/>
          </a:prstGeom>
          <a:noFill/>
        </p:spPr>
        <p:txBody>
          <a:bodyPr wrap="square" rtlCol="0">
            <a:spAutoFit/>
          </a:bodyPr>
          <a:lstStyle/>
          <a:p>
            <a:pPr marL="171450" indent="-171450" algn="just">
              <a:buFontTx/>
              <a:buChar char="-"/>
            </a:pPr>
            <a:r>
              <a:rPr lang="fr-CA" sz="1000" dirty="0" smtClean="0"/>
              <a:t>Choisir l’emplacement de la copie</a:t>
            </a:r>
            <a:endParaRPr lang="fr-CA" sz="1000" dirty="0"/>
          </a:p>
        </p:txBody>
      </p:sp>
      <p:sp>
        <p:nvSpPr>
          <p:cNvPr id="21" name="ZoneTexte 20"/>
          <p:cNvSpPr txBox="1"/>
          <p:nvPr/>
        </p:nvSpPr>
        <p:spPr>
          <a:xfrm>
            <a:off x="7690860" y="5661248"/>
            <a:ext cx="1296144" cy="1015663"/>
          </a:xfrm>
          <a:prstGeom prst="rect">
            <a:avLst/>
          </a:prstGeom>
          <a:noFill/>
        </p:spPr>
        <p:txBody>
          <a:bodyPr wrap="square" rtlCol="0">
            <a:spAutoFit/>
          </a:bodyPr>
          <a:lstStyle/>
          <a:p>
            <a:pPr marL="171450" indent="-171450" algn="just">
              <a:buFontTx/>
              <a:buChar char="-"/>
            </a:pPr>
            <a:r>
              <a:rPr lang="fr-CA" sz="1000" dirty="0" smtClean="0"/>
              <a:t>Pour une copie et non un déplacement assurez vous d’avoir sélectionné ceci.</a:t>
            </a:r>
            <a:endParaRPr lang="fr-CA" sz="1000" dirty="0"/>
          </a:p>
        </p:txBody>
      </p:sp>
      <p:cxnSp>
        <p:nvCxnSpPr>
          <p:cNvPr id="22" name="Connecteur droit avec flèche 21"/>
          <p:cNvCxnSpPr/>
          <p:nvPr/>
        </p:nvCxnSpPr>
        <p:spPr>
          <a:xfrm flipH="1">
            <a:off x="7092280" y="4225886"/>
            <a:ext cx="720080" cy="3995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5" name="Connecteur droit avec flèche 24"/>
          <p:cNvCxnSpPr/>
          <p:nvPr/>
        </p:nvCxnSpPr>
        <p:spPr>
          <a:xfrm flipH="1">
            <a:off x="5220072" y="5110299"/>
            <a:ext cx="2583228" cy="11890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7" name="Connecteur droit avec flèche 26"/>
          <p:cNvCxnSpPr/>
          <p:nvPr/>
        </p:nvCxnSpPr>
        <p:spPr>
          <a:xfrm flipH="1" flipV="1">
            <a:off x="4572000" y="6214992"/>
            <a:ext cx="144016" cy="19118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0" name="Connecteur droit 29"/>
          <p:cNvCxnSpPr/>
          <p:nvPr/>
        </p:nvCxnSpPr>
        <p:spPr>
          <a:xfrm flipH="1">
            <a:off x="4716016" y="5877272"/>
            <a:ext cx="2952328" cy="528900"/>
          </a:xfrm>
          <a:prstGeom prst="line">
            <a:avLst/>
          </a:prstGeom>
        </p:spPr>
        <p:style>
          <a:lnRef idx="2">
            <a:schemeClr val="accent4"/>
          </a:lnRef>
          <a:fillRef idx="0">
            <a:schemeClr val="accent4"/>
          </a:fillRef>
          <a:effectRef idx="1">
            <a:schemeClr val="accent4"/>
          </a:effectRef>
          <a:fontRef idx="minor">
            <a:schemeClr val="tx1"/>
          </a:fontRef>
        </p:style>
      </p:cxnSp>
      <p:sp>
        <p:nvSpPr>
          <p:cNvPr id="37" name="ZoneTexte 36"/>
          <p:cNvSpPr txBox="1"/>
          <p:nvPr/>
        </p:nvSpPr>
        <p:spPr>
          <a:xfrm>
            <a:off x="6584453" y="1373867"/>
            <a:ext cx="2148334" cy="830997"/>
          </a:xfrm>
          <a:prstGeom prst="rect">
            <a:avLst/>
          </a:prstGeom>
          <a:noFill/>
        </p:spPr>
        <p:txBody>
          <a:bodyPr wrap="square" rtlCol="0">
            <a:spAutoFit/>
          </a:bodyPr>
          <a:lstStyle/>
          <a:p>
            <a:pPr marL="228600" indent="-228600" algn="just">
              <a:buAutoNum type="arabicPeriod" startAt="3"/>
            </a:pPr>
            <a:r>
              <a:rPr lang="fr-CA" sz="1200" dirty="0" smtClean="0"/>
              <a:t>Copier ou déplacer une feuille :</a:t>
            </a:r>
          </a:p>
          <a:p>
            <a:pPr lvl="1" algn="just"/>
            <a:r>
              <a:rPr lang="fr-CA" sz="1200" dirty="0" smtClean="0"/>
              <a:t>1. Dans le menu contextuel. </a:t>
            </a:r>
            <a:endParaRPr lang="fr-CA" sz="1200" dirty="0"/>
          </a:p>
        </p:txBody>
      </p:sp>
      <p:cxnSp>
        <p:nvCxnSpPr>
          <p:cNvPr id="39" name="Connecteur droit avec flèche 38"/>
          <p:cNvCxnSpPr/>
          <p:nvPr/>
        </p:nvCxnSpPr>
        <p:spPr>
          <a:xfrm flipH="1">
            <a:off x="6192180" y="2327652"/>
            <a:ext cx="1624035" cy="31117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1" name="Connecteur droit avec flèche 40"/>
          <p:cNvCxnSpPr/>
          <p:nvPr/>
        </p:nvCxnSpPr>
        <p:spPr>
          <a:xfrm>
            <a:off x="1403648" y="2127878"/>
            <a:ext cx="584583" cy="59908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3" name="Connecteur droit 52"/>
          <p:cNvCxnSpPr/>
          <p:nvPr/>
        </p:nvCxnSpPr>
        <p:spPr>
          <a:xfrm flipH="1">
            <a:off x="3275855" y="4149080"/>
            <a:ext cx="1" cy="1584176"/>
          </a:xfrm>
          <a:prstGeom prst="line">
            <a:avLst/>
          </a:prstGeom>
        </p:spPr>
        <p:style>
          <a:lnRef idx="2">
            <a:schemeClr val="accent4"/>
          </a:lnRef>
          <a:fillRef idx="0">
            <a:schemeClr val="accent4"/>
          </a:fillRef>
          <a:effectRef idx="1">
            <a:schemeClr val="accent4"/>
          </a:effectRef>
          <a:fontRef idx="minor">
            <a:schemeClr val="tx1"/>
          </a:fontRef>
        </p:style>
      </p:cxnSp>
      <p:cxnSp>
        <p:nvCxnSpPr>
          <p:cNvPr id="57" name="Connecteur droit avec flèche 56"/>
          <p:cNvCxnSpPr/>
          <p:nvPr/>
        </p:nvCxnSpPr>
        <p:spPr>
          <a:xfrm flipH="1">
            <a:off x="3113652" y="4928705"/>
            <a:ext cx="144016"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9" name="Connecteur droit 58"/>
          <p:cNvCxnSpPr/>
          <p:nvPr/>
        </p:nvCxnSpPr>
        <p:spPr>
          <a:xfrm flipH="1" flipV="1">
            <a:off x="2250806" y="3529685"/>
            <a:ext cx="1025050" cy="631525"/>
          </a:xfrm>
          <a:prstGeom prst="line">
            <a:avLst/>
          </a:prstGeom>
        </p:spPr>
        <p:style>
          <a:lnRef idx="2">
            <a:schemeClr val="accent4"/>
          </a:lnRef>
          <a:fillRef idx="0">
            <a:schemeClr val="accent4"/>
          </a:fillRef>
          <a:effectRef idx="1">
            <a:schemeClr val="accent4"/>
          </a:effectRef>
          <a:fontRef idx="minor">
            <a:schemeClr val="tx1"/>
          </a:fontRef>
        </p:style>
      </p:cxnSp>
      <p:cxnSp>
        <p:nvCxnSpPr>
          <p:cNvPr id="61" name="Connecteur droit avec flèche 60"/>
          <p:cNvCxnSpPr/>
          <p:nvPr/>
        </p:nvCxnSpPr>
        <p:spPr>
          <a:xfrm flipH="1">
            <a:off x="3129541" y="4365104"/>
            <a:ext cx="144016"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63" name="Connecteur droit avec flèche 62"/>
          <p:cNvCxnSpPr/>
          <p:nvPr/>
        </p:nvCxnSpPr>
        <p:spPr>
          <a:xfrm flipH="1">
            <a:off x="3136572" y="5517232"/>
            <a:ext cx="144016"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8" name="Titre 5"/>
          <p:cNvSpPr txBox="1">
            <a:spLocks/>
          </p:cNvSpPr>
          <p:nvPr/>
        </p:nvSpPr>
        <p:spPr>
          <a:xfrm>
            <a:off x="8172401" y="112068"/>
            <a:ext cx="720080"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6/10</a:t>
            </a:r>
            <a:endParaRPr lang="fr-CA" sz="1600" dirty="0"/>
          </a:p>
        </p:txBody>
      </p:sp>
    </p:spTree>
    <p:extLst>
      <p:ext uri="{BB962C8B-B14F-4D97-AF65-F5344CB8AC3E}">
        <p14:creationId xmlns:p14="http://schemas.microsoft.com/office/powerpoint/2010/main" val="2283108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La mise en forme.</a:t>
            </a:r>
            <a:endParaRPr lang="fr-CA" dirty="0"/>
          </a:p>
        </p:txBody>
      </p:sp>
      <p:sp>
        <p:nvSpPr>
          <p:cNvPr id="8" name="ZoneTexte 7"/>
          <p:cNvSpPr txBox="1"/>
          <p:nvPr/>
        </p:nvSpPr>
        <p:spPr>
          <a:xfrm>
            <a:off x="1022773" y="1246003"/>
            <a:ext cx="8121227" cy="369332"/>
          </a:xfrm>
          <a:prstGeom prst="rect">
            <a:avLst/>
          </a:prstGeom>
          <a:noFill/>
        </p:spPr>
        <p:txBody>
          <a:bodyPr wrap="square" rtlCol="0">
            <a:spAutoFit/>
          </a:bodyPr>
          <a:lstStyle/>
          <a:p>
            <a:pPr algn="just"/>
            <a:r>
              <a:rPr lang="fr-CA" u="sng" dirty="0" smtClean="0"/>
              <a:t>Figer les volets / Libérer les volets :</a:t>
            </a:r>
            <a:endParaRPr lang="fr-CA" u="sng" dirty="0"/>
          </a:p>
        </p:txBody>
      </p:sp>
      <p:sp>
        <p:nvSpPr>
          <p:cNvPr id="28" name="ZoneTexte 27"/>
          <p:cNvSpPr txBox="1"/>
          <p:nvPr/>
        </p:nvSpPr>
        <p:spPr>
          <a:xfrm>
            <a:off x="899591" y="1694425"/>
            <a:ext cx="4248472" cy="400110"/>
          </a:xfrm>
          <a:prstGeom prst="rect">
            <a:avLst/>
          </a:prstGeom>
          <a:noFill/>
        </p:spPr>
        <p:txBody>
          <a:bodyPr wrap="square" rtlCol="0">
            <a:spAutoFit/>
          </a:bodyPr>
          <a:lstStyle/>
          <a:p>
            <a:pPr marL="171450" indent="-171450" algn="just">
              <a:buFontTx/>
              <a:buChar char="-"/>
            </a:pPr>
            <a:r>
              <a:rPr lang="fr-CA" sz="1000" dirty="0" smtClean="0"/>
              <a:t>L’option figer les volets pour permettra de définir un endroit précis qui demeurera visible malgré  le déroulement de  la barre de défilement. </a:t>
            </a:r>
            <a:endParaRPr lang="fr-CA" sz="1000" dirty="0"/>
          </a:p>
        </p:txBody>
      </p:sp>
      <p:sp>
        <p:nvSpPr>
          <p:cNvPr id="29" name="ZoneTexte 28"/>
          <p:cNvSpPr txBox="1"/>
          <p:nvPr/>
        </p:nvSpPr>
        <p:spPr>
          <a:xfrm>
            <a:off x="1259632" y="2276872"/>
            <a:ext cx="2352128" cy="1015663"/>
          </a:xfrm>
          <a:prstGeom prst="rect">
            <a:avLst/>
          </a:prstGeom>
          <a:noFill/>
        </p:spPr>
        <p:txBody>
          <a:bodyPr wrap="square" rtlCol="0">
            <a:spAutoFit/>
          </a:bodyPr>
          <a:lstStyle/>
          <a:p>
            <a:r>
              <a:rPr lang="fr-CA" sz="1200" dirty="0"/>
              <a:t>1</a:t>
            </a:r>
            <a:r>
              <a:rPr lang="fr-CA" sz="1200" dirty="0" smtClean="0"/>
              <a:t>.    Repérer l’icône :</a:t>
            </a:r>
          </a:p>
          <a:p>
            <a:pPr marL="685800" lvl="1" indent="-228600">
              <a:buAutoNum type="arabicPeriod"/>
            </a:pPr>
            <a:r>
              <a:rPr lang="fr-CA" sz="1200" dirty="0" smtClean="0"/>
              <a:t>Barre des menus</a:t>
            </a:r>
            <a:r>
              <a:rPr lang="fr-CA" sz="1200" dirty="0"/>
              <a:t> </a:t>
            </a:r>
            <a:r>
              <a:rPr lang="fr-CA" sz="1200" dirty="0" smtClean="0"/>
              <a:t>: Affichage;</a:t>
            </a:r>
          </a:p>
          <a:p>
            <a:pPr marL="685800" lvl="1" indent="-228600">
              <a:buAutoNum type="arabicPeriod"/>
            </a:pPr>
            <a:r>
              <a:rPr lang="fr-CA" sz="1200" dirty="0" smtClean="0"/>
              <a:t>Figer les volets;</a:t>
            </a:r>
          </a:p>
          <a:p>
            <a:pPr marL="685800" lvl="1" indent="-228600">
              <a:buAutoNum type="arabicPeriod"/>
            </a:pPr>
            <a:r>
              <a:rPr lang="fr-CA" sz="1200" dirty="0" smtClean="0"/>
              <a:t>Trois options possibles.</a:t>
            </a:r>
          </a:p>
        </p:txBody>
      </p:sp>
      <p:pic>
        <p:nvPicPr>
          <p:cNvPr id="1027" name="Picture 3"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660387"/>
            <a:ext cx="6192688" cy="2038641"/>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p:cNvSpPr txBox="1"/>
          <p:nvPr/>
        </p:nvSpPr>
        <p:spPr>
          <a:xfrm>
            <a:off x="539552" y="5805264"/>
            <a:ext cx="1896144" cy="830997"/>
          </a:xfrm>
          <a:prstGeom prst="rect">
            <a:avLst/>
          </a:prstGeom>
          <a:noFill/>
        </p:spPr>
        <p:txBody>
          <a:bodyPr wrap="square" rtlCol="0">
            <a:spAutoFit/>
          </a:bodyPr>
          <a:lstStyle/>
          <a:p>
            <a:r>
              <a:rPr lang="fr-CA" sz="1200" dirty="0" smtClean="0"/>
              <a:t>Option 1 : Figer deux axes (Vertical et Horizontal) du documents au même moment. </a:t>
            </a:r>
          </a:p>
        </p:txBody>
      </p:sp>
      <p:sp>
        <p:nvSpPr>
          <p:cNvPr id="33" name="ZoneTexte 32"/>
          <p:cNvSpPr txBox="1"/>
          <p:nvPr/>
        </p:nvSpPr>
        <p:spPr>
          <a:xfrm>
            <a:off x="2771800" y="5805263"/>
            <a:ext cx="1896144" cy="646331"/>
          </a:xfrm>
          <a:prstGeom prst="rect">
            <a:avLst/>
          </a:prstGeom>
          <a:noFill/>
        </p:spPr>
        <p:txBody>
          <a:bodyPr wrap="square" rtlCol="0">
            <a:spAutoFit/>
          </a:bodyPr>
          <a:lstStyle/>
          <a:p>
            <a:r>
              <a:rPr lang="fr-CA" sz="1200" dirty="0" smtClean="0"/>
              <a:t>Option 2 : Figer l’axe horizontal sur une ou plusieurs lignes.</a:t>
            </a:r>
          </a:p>
        </p:txBody>
      </p:sp>
      <p:sp>
        <p:nvSpPr>
          <p:cNvPr id="34" name="ZoneTexte 33"/>
          <p:cNvSpPr txBox="1"/>
          <p:nvPr/>
        </p:nvSpPr>
        <p:spPr>
          <a:xfrm>
            <a:off x="4836096" y="5805264"/>
            <a:ext cx="1896144" cy="646331"/>
          </a:xfrm>
          <a:prstGeom prst="rect">
            <a:avLst/>
          </a:prstGeom>
          <a:noFill/>
        </p:spPr>
        <p:txBody>
          <a:bodyPr wrap="square" rtlCol="0">
            <a:spAutoFit/>
          </a:bodyPr>
          <a:lstStyle/>
          <a:p>
            <a:r>
              <a:rPr lang="fr-CA" sz="1200" dirty="0" smtClean="0"/>
              <a:t>Option 3 : Figer l’axe vertical sur une ou plusieurs colonnes.</a:t>
            </a:r>
          </a:p>
        </p:txBody>
      </p:sp>
      <p:cxnSp>
        <p:nvCxnSpPr>
          <p:cNvPr id="35" name="Connecteur droit avec flèche 34"/>
          <p:cNvCxnSpPr/>
          <p:nvPr/>
        </p:nvCxnSpPr>
        <p:spPr>
          <a:xfrm>
            <a:off x="1695939" y="2636912"/>
            <a:ext cx="0" cy="115212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8" name="Connecteur droit 37"/>
          <p:cNvCxnSpPr/>
          <p:nvPr/>
        </p:nvCxnSpPr>
        <p:spPr>
          <a:xfrm flipH="1">
            <a:off x="3133794" y="2996952"/>
            <a:ext cx="502102"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40" name="Connecteur droit avec flèche 39"/>
          <p:cNvCxnSpPr/>
          <p:nvPr/>
        </p:nvCxnSpPr>
        <p:spPr>
          <a:xfrm>
            <a:off x="3635896" y="2996952"/>
            <a:ext cx="288032" cy="93610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5" name="Connecteur droit avec flèche 44"/>
          <p:cNvCxnSpPr/>
          <p:nvPr/>
        </p:nvCxnSpPr>
        <p:spPr>
          <a:xfrm flipV="1">
            <a:off x="1331640" y="4725144"/>
            <a:ext cx="2388232" cy="108011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7" name="Connecteur droit avec flèche 46"/>
          <p:cNvCxnSpPr/>
          <p:nvPr/>
        </p:nvCxnSpPr>
        <p:spPr>
          <a:xfrm flipV="1">
            <a:off x="3023827" y="5085184"/>
            <a:ext cx="696045" cy="72008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0" name="Connecteur droit avec flèche 49"/>
          <p:cNvCxnSpPr/>
          <p:nvPr/>
        </p:nvCxnSpPr>
        <p:spPr>
          <a:xfrm flipH="1" flipV="1">
            <a:off x="3995936" y="5521424"/>
            <a:ext cx="1152128" cy="28383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54" name="ZoneTexte 53"/>
          <p:cNvSpPr txBox="1"/>
          <p:nvPr/>
        </p:nvSpPr>
        <p:spPr>
          <a:xfrm>
            <a:off x="6341170" y="1074553"/>
            <a:ext cx="2352128" cy="830997"/>
          </a:xfrm>
          <a:prstGeom prst="rect">
            <a:avLst/>
          </a:prstGeom>
          <a:noFill/>
        </p:spPr>
        <p:txBody>
          <a:bodyPr wrap="square" rtlCol="0">
            <a:spAutoFit/>
          </a:bodyPr>
          <a:lstStyle/>
          <a:p>
            <a:r>
              <a:rPr lang="fr-CA" sz="1200" dirty="0" smtClean="0"/>
              <a:t>2.    Libérer les volets :</a:t>
            </a:r>
          </a:p>
          <a:p>
            <a:pPr marL="685800" lvl="1" indent="-228600">
              <a:buAutoNum type="arabicPeriod"/>
            </a:pPr>
            <a:r>
              <a:rPr lang="fr-CA" sz="1200" dirty="0" smtClean="0"/>
              <a:t>Barre des menus</a:t>
            </a:r>
            <a:r>
              <a:rPr lang="fr-CA" sz="1200" dirty="0"/>
              <a:t> </a:t>
            </a:r>
            <a:r>
              <a:rPr lang="fr-CA" sz="1200" dirty="0" smtClean="0"/>
              <a:t>: Affichage;</a:t>
            </a:r>
          </a:p>
          <a:p>
            <a:pPr marL="685800" lvl="1" indent="-228600">
              <a:buAutoNum type="arabicPeriod"/>
            </a:pPr>
            <a:r>
              <a:rPr lang="fr-CA" sz="1200" dirty="0" smtClean="0"/>
              <a:t>Libérer les volets.</a:t>
            </a:r>
          </a:p>
        </p:txBody>
      </p:sp>
      <p:pic>
        <p:nvPicPr>
          <p:cNvPr id="1028" name="Picture 4"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094535"/>
            <a:ext cx="3299316" cy="1472513"/>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Connecteur droit avec flèche 54"/>
          <p:cNvCxnSpPr/>
          <p:nvPr/>
        </p:nvCxnSpPr>
        <p:spPr>
          <a:xfrm>
            <a:off x="6751779" y="1763147"/>
            <a:ext cx="484517" cy="87376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2" name="Titre 5"/>
          <p:cNvSpPr txBox="1">
            <a:spLocks/>
          </p:cNvSpPr>
          <p:nvPr/>
        </p:nvSpPr>
        <p:spPr>
          <a:xfrm>
            <a:off x="8172401" y="112068"/>
            <a:ext cx="720080"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7/10</a:t>
            </a:r>
            <a:endParaRPr lang="fr-CA" sz="1600" dirty="0"/>
          </a:p>
        </p:txBody>
      </p:sp>
    </p:spTree>
    <p:extLst>
      <p:ext uri="{BB962C8B-B14F-4D97-AF65-F5344CB8AC3E}">
        <p14:creationId xmlns:p14="http://schemas.microsoft.com/office/powerpoint/2010/main" val="11426821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1349</TotalTime>
  <Words>2019</Words>
  <Application>Microsoft Office PowerPoint</Application>
  <PresentationFormat>Affichage à l'écran (4:3)</PresentationFormat>
  <Paragraphs>295</Paragraphs>
  <Slides>29</Slides>
  <Notes>1</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Métro</vt:lpstr>
      <vt:lpstr>Les bases d’excel</vt:lpstr>
      <vt:lpstr>Définition des besoins.</vt:lpstr>
      <vt:lpstr>La mise en forme.</vt:lpstr>
      <vt:lpstr>La mise en forme.</vt:lpstr>
      <vt:lpstr>La mise en forme.</vt:lpstr>
      <vt:lpstr>La mise en forme.</vt:lpstr>
      <vt:lpstr>La mise en forme.</vt:lpstr>
      <vt:lpstr>La mise en forme.</vt:lpstr>
      <vt:lpstr>La mise en forme.</vt:lpstr>
      <vt:lpstr>La mise en forme.</vt:lpstr>
      <vt:lpstr>Mise en situation.</vt:lpstr>
      <vt:lpstr>Définition des besoins et mise en page (exercice).</vt:lpstr>
      <vt:lpstr>Fonctions de base.</vt:lpstr>
      <vt:lpstr>Fonctions de base.</vt:lpstr>
      <vt:lpstr>Fonctions de base de données.</vt:lpstr>
      <vt:lpstr>Fonctions de base de données.</vt:lpstr>
      <vt:lpstr>Fonctions de base de données.</vt:lpstr>
      <vt:lpstr>Fonctions de base de données.</vt:lpstr>
      <vt:lpstr>Fonctions de base de données.</vt:lpstr>
      <vt:lpstr>Fonctions de base de données.</vt:lpstr>
      <vt:lpstr>Fonctions de base de données.</vt:lpstr>
      <vt:lpstr>Fonctions de base de données.</vt:lpstr>
      <vt:lpstr>Présentation PowerPoint</vt:lpstr>
      <vt:lpstr>Fonctions de base de données.</vt:lpstr>
      <vt:lpstr>Fonctions de base de données.</vt:lpstr>
      <vt:lpstr>Les graphiques.</vt:lpstr>
      <vt:lpstr>Les graphiques.</vt:lpstr>
      <vt:lpstr>Les graphiques.</vt:lpstr>
      <vt:lpstr>Les graphiques.</vt:lpstr>
    </vt:vector>
  </TitlesOfParts>
  <Company>La Puce Ressource Informatique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 Ahyi</dc:creator>
  <cp:lastModifiedBy>Marie Ahyi</cp:lastModifiedBy>
  <cp:revision>179</cp:revision>
  <dcterms:created xsi:type="dcterms:W3CDTF">2013-10-25T14:37:24Z</dcterms:created>
  <dcterms:modified xsi:type="dcterms:W3CDTF">2013-11-13T14:43:29Z</dcterms:modified>
</cp:coreProperties>
</file>